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  <p:embeddedFont>
      <p:font typeface="Tenor Sans"/>
      <p:regular r:id="rId40"/>
    </p:embeddedFont>
    <p:embeddedFont>
      <p:font typeface="Bebas Neu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norSans-regular.fntdata"/><Relationship Id="rId20" Type="http://schemas.openxmlformats.org/officeDocument/2006/relationships/slide" Target="slides/slide14.xml"/><Relationship Id="rId41" Type="http://schemas.openxmlformats.org/officeDocument/2006/relationships/font" Target="fonts/BebasNeue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3e36966a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3e36966a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83e36966a_0_5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83e36966a_0_5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83e36966a_0_7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283e36966a_0_7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283e36966a_0_5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283e36966a_0_5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83e36966a_0_5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83e36966a_0_5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83e36966a_0_5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283e36966a_0_5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283e36966a_0_5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283e36966a_0_5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283e36966a_0_6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283e36966a_0_6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283e36966a_0_6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283e36966a_0_6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83e36966a_0_6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83e36966a_0_6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83e36966a_0_6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83e36966a_0_6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83e36966a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83e36966a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283e36966a_0_6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283e36966a_0_6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283e36966a_0_6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283e36966a_0_6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283e36966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283e36966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283e36966a_0_6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283e36966a_0_6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283e36966a_0_6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283e36966a_0_6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283e36966a_0_6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283e36966a_0_6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83e36966a_0_6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83e36966a_0_6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283e36966a_0_6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283e36966a_0_6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294ef391e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294ef391e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83e36966a_0_6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83e36966a_0_6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83e36966a_0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83e36966a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83e36966a_0_2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283e36966a_0_2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283e36966a_0_3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283e36966a_0_3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283e36966a_0_4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283e36966a_0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83e36966a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283e36966a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83e36966a_0_4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83e36966a_0_4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83e36966a_0_4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83e36966a_0_4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1972650" y="2767353"/>
            <a:ext cx="615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13"/>
          <p:cNvSpPr txBox="1"/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8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6654050" y="54000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 rot="5400000">
            <a:off x="6781156" y="1299520"/>
            <a:ext cx="5256563" cy="2544472"/>
            <a:chOff x="4572000" y="2566850"/>
            <a:chExt cx="4727550" cy="2288400"/>
          </a:xfrm>
        </p:grpSpPr>
        <p:sp>
          <p:nvSpPr>
            <p:cNvPr id="56" name="Google Shape;56;p13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13"/>
            <p:cNvCxnSpPr>
              <a:stCxn id="56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13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5"/>
          <p:cNvCxnSpPr/>
          <p:nvPr/>
        </p:nvCxnSpPr>
        <p:spPr>
          <a:xfrm>
            <a:off x="1972650" y="2767353"/>
            <a:ext cx="615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8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6654050" y="54000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 rot="5400000">
            <a:off x="6781156" y="1299520"/>
            <a:ext cx="5256563" cy="2544472"/>
            <a:chOff x="4572000" y="2566850"/>
            <a:chExt cx="4727550" cy="2288400"/>
          </a:xfrm>
        </p:grpSpPr>
        <p:sp>
          <p:nvSpPr>
            <p:cNvPr id="68" name="Google Shape;68;p15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" name="Google Shape;69;p15"/>
            <p:cNvCxnSpPr>
              <a:stCxn id="68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" name="Google Shape;70;p15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hasCustomPrompt="1" idx="2" type="title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6910650" y="16979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rot="-5400000">
            <a:off x="4523481" y="1299520"/>
            <a:ext cx="5256563" cy="2544472"/>
            <a:chOff x="4572000" y="2566850"/>
            <a:chExt cx="4727550" cy="2288400"/>
          </a:xfrm>
        </p:grpSpPr>
        <p:sp>
          <p:nvSpPr>
            <p:cNvPr id="78" name="Google Shape;78;p1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" name="Google Shape;79;p16"/>
            <p:cNvCxnSpPr>
              <a:stCxn id="78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" name="Google Shape;80;p16"/>
          <p:cNvSpPr/>
          <p:nvPr/>
        </p:nvSpPr>
        <p:spPr>
          <a:xfrm flipH="1" rot="-5400000">
            <a:off x="4591250" y="2670750"/>
            <a:ext cx="2516400" cy="2485500"/>
          </a:xfrm>
          <a:prstGeom prst="arc">
            <a:avLst>
              <a:gd fmla="val 16774737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84" name="Google Shape;84;p17"/>
          <p:cNvCxnSpPr/>
          <p:nvPr/>
        </p:nvCxnSpPr>
        <p:spPr>
          <a:xfrm>
            <a:off x="-9150" y="2767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17"/>
          <p:cNvGrpSpPr/>
          <p:nvPr/>
        </p:nvGrpSpPr>
        <p:grpSpPr>
          <a:xfrm rot="-5400000">
            <a:off x="4883461" y="1246474"/>
            <a:ext cx="5268382" cy="2550193"/>
            <a:chOff x="4572000" y="2566850"/>
            <a:chExt cx="4727550" cy="2288400"/>
          </a:xfrm>
        </p:grpSpPr>
        <p:sp>
          <p:nvSpPr>
            <p:cNvPr id="86" name="Google Shape;86;p1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17"/>
            <p:cNvCxnSpPr>
              <a:stCxn id="86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" name="Google Shape;88;p17"/>
          <p:cNvSpPr/>
          <p:nvPr/>
        </p:nvSpPr>
        <p:spPr>
          <a:xfrm>
            <a:off x="227825" y="134875"/>
            <a:ext cx="283800" cy="28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>
            <a:endCxn id="91" idx="2"/>
          </p:cNvCxnSpPr>
          <p:nvPr/>
        </p:nvCxnSpPr>
        <p:spPr>
          <a:xfrm>
            <a:off x="-9300" y="4119075"/>
            <a:ext cx="84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8"/>
          <p:cNvSpPr/>
          <p:nvPr/>
        </p:nvSpPr>
        <p:spPr>
          <a:xfrm>
            <a:off x="-967475" y="94995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8424000" y="3019425"/>
            <a:ext cx="1425000" cy="219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8"/>
          <p:cNvCxnSpPr/>
          <p:nvPr/>
        </p:nvCxnSpPr>
        <p:spPr>
          <a:xfrm rot="10800000">
            <a:off x="899425" y="4114800"/>
            <a:ext cx="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271875" y="2309850"/>
            <a:ext cx="272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4926750" y="2309850"/>
            <a:ext cx="272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1271875" y="2923875"/>
            <a:ext cx="2726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4926750" y="2923875"/>
            <a:ext cx="2726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9" name="Google Shape;99;p18"/>
          <p:cNvCxnSpPr/>
          <p:nvPr/>
        </p:nvCxnSpPr>
        <p:spPr>
          <a:xfrm>
            <a:off x="-9150" y="1872000"/>
            <a:ext cx="92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-19396" y="4840575"/>
            <a:ext cx="9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403350" y="-10171"/>
            <a:ext cx="0" cy="52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/>
          <p:nvPr/>
        </p:nvSpPr>
        <p:spPr>
          <a:xfrm flipH="1" rot="-5399448">
            <a:off x="8289809" y="-95805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1552650" y="1393600"/>
            <a:ext cx="6038700" cy="39240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165350" y="391852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1724025" y="540000"/>
            <a:ext cx="5695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843775" y="1638300"/>
            <a:ext cx="3456300" cy="29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" name="Google Shape;110;p20"/>
          <p:cNvCxnSpPr/>
          <p:nvPr/>
        </p:nvCxnSpPr>
        <p:spPr>
          <a:xfrm>
            <a:off x="-9150" y="4840575"/>
            <a:ext cx="92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824750" y="1650600"/>
            <a:ext cx="5494500" cy="18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 flipH="1" rot="-5400000">
            <a:off x="690762" y="-156760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7435975" y="540000"/>
            <a:ext cx="1976100" cy="4789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21"/>
          <p:cNvCxnSpPr/>
          <p:nvPr/>
        </p:nvCxnSpPr>
        <p:spPr>
          <a:xfrm>
            <a:off x="-9175" y="4603500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21"/>
          <p:cNvGrpSpPr/>
          <p:nvPr/>
        </p:nvGrpSpPr>
        <p:grpSpPr>
          <a:xfrm>
            <a:off x="4" y="-1002325"/>
            <a:ext cx="7744539" cy="1842391"/>
            <a:chOff x="4572000" y="2566850"/>
            <a:chExt cx="9619350" cy="2288400"/>
          </a:xfrm>
        </p:grpSpPr>
        <p:sp>
          <p:nvSpPr>
            <p:cNvPr id="117" name="Google Shape;117;p21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1"/>
            <p:cNvCxnSpPr>
              <a:stCxn id="117" idx="2"/>
            </p:cNvCxnSpPr>
            <p:nvPr/>
          </p:nvCxnSpPr>
          <p:spPr>
            <a:xfrm>
              <a:off x="5702250" y="4855250"/>
              <a:ext cx="8489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6752125" y="3048025"/>
            <a:ext cx="2382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2"/>
          <p:cNvCxnSpPr/>
          <p:nvPr/>
        </p:nvCxnSpPr>
        <p:spPr>
          <a:xfrm>
            <a:off x="-33350" y="312200"/>
            <a:ext cx="922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2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22"/>
          <p:cNvGrpSpPr/>
          <p:nvPr/>
        </p:nvGrpSpPr>
        <p:grpSpPr>
          <a:xfrm rot="-5400000">
            <a:off x="4906006" y="1299520"/>
            <a:ext cx="5256563" cy="2544472"/>
            <a:chOff x="4572000" y="2566850"/>
            <a:chExt cx="4727550" cy="2288400"/>
          </a:xfrm>
        </p:grpSpPr>
        <p:sp>
          <p:nvSpPr>
            <p:cNvPr id="125" name="Google Shape;125;p22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" name="Google Shape;126;p22"/>
            <p:cNvCxnSpPr>
              <a:stCxn id="125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759225" y="1641975"/>
            <a:ext cx="5625600" cy="20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9" name="Google Shape;129;p23"/>
          <p:cNvCxnSpPr/>
          <p:nvPr/>
        </p:nvCxnSpPr>
        <p:spPr>
          <a:xfrm rot="10800000">
            <a:off x="8730600" y="-75"/>
            <a:ext cx="0" cy="52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3"/>
          <p:cNvSpPr/>
          <p:nvPr/>
        </p:nvSpPr>
        <p:spPr>
          <a:xfrm rot="10800000">
            <a:off x="7230300" y="0"/>
            <a:ext cx="1500300" cy="1674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-378025" y="3348250"/>
            <a:ext cx="1500300" cy="2001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3"/>
          <p:cNvGrpSpPr/>
          <p:nvPr/>
        </p:nvGrpSpPr>
        <p:grpSpPr>
          <a:xfrm flipH="1">
            <a:off x="7" y="2715053"/>
            <a:ext cx="7786195" cy="1609203"/>
            <a:chOff x="4572000" y="2566850"/>
            <a:chExt cx="10689450" cy="2288400"/>
          </a:xfrm>
        </p:grpSpPr>
        <p:sp>
          <p:nvSpPr>
            <p:cNvPr id="133" name="Google Shape;133;p23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3"/>
            <p:cNvCxnSpPr>
              <a:stCxn id="133" idx="2"/>
            </p:cNvCxnSpPr>
            <p:nvPr/>
          </p:nvCxnSpPr>
          <p:spPr>
            <a:xfrm>
              <a:off x="5702250" y="4855250"/>
              <a:ext cx="955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hasCustomPrompt="1" type="title"/>
          </p:nvPr>
        </p:nvSpPr>
        <p:spPr>
          <a:xfrm>
            <a:off x="2030850" y="993300"/>
            <a:ext cx="5082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2030850" y="2619900"/>
            <a:ext cx="5082300" cy="627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8" name="Google Shape;138;p24"/>
          <p:cNvCxnSpPr/>
          <p:nvPr/>
        </p:nvCxnSpPr>
        <p:spPr>
          <a:xfrm>
            <a:off x="-9175" y="2620025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4"/>
          <p:cNvSpPr/>
          <p:nvPr/>
        </p:nvSpPr>
        <p:spPr>
          <a:xfrm>
            <a:off x="-2041650" y="608525"/>
            <a:ext cx="4072500" cy="4023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7113150" y="1697975"/>
            <a:ext cx="2037000" cy="3599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-1090825" y="1697975"/>
            <a:ext cx="2044200" cy="3599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2" type="title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1924713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3" type="title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4" type="title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6087588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1924713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51" name="Google Shape;151;p26"/>
          <p:cNvCxnSpPr/>
          <p:nvPr/>
        </p:nvCxnSpPr>
        <p:spPr>
          <a:xfrm>
            <a:off x="-9150" y="279600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26"/>
          <p:cNvGrpSpPr/>
          <p:nvPr/>
        </p:nvGrpSpPr>
        <p:grpSpPr>
          <a:xfrm rot="-5400000">
            <a:off x="1465858" y="2059830"/>
            <a:ext cx="3863406" cy="2318378"/>
            <a:chOff x="4572000" y="2566850"/>
            <a:chExt cx="3813450" cy="2288400"/>
          </a:xfrm>
        </p:grpSpPr>
        <p:sp>
          <p:nvSpPr>
            <p:cNvPr id="153" name="Google Shape;153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" name="Google Shape;154;p26"/>
            <p:cNvCxnSpPr>
              <a:stCxn id="153" idx="2"/>
            </p:cNvCxnSpPr>
            <p:nvPr/>
          </p:nvCxnSpPr>
          <p:spPr>
            <a:xfrm rot="10800000">
              <a:off x="7043850" y="3513650"/>
              <a:ext cx="0" cy="268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26"/>
          <p:cNvSpPr txBox="1"/>
          <p:nvPr>
            <p:ph hasCustomPrompt="1" idx="7" type="title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8" type="subTitle"/>
          </p:nvPr>
        </p:nvSpPr>
        <p:spPr>
          <a:xfrm>
            <a:off x="1924713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9" type="title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6"/>
          <p:cNvSpPr txBox="1"/>
          <p:nvPr>
            <p:ph hasCustomPrompt="1" idx="13" type="title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26"/>
          <p:cNvSpPr txBox="1"/>
          <p:nvPr>
            <p:ph idx="14" type="subTitle"/>
          </p:nvPr>
        </p:nvSpPr>
        <p:spPr>
          <a:xfrm>
            <a:off x="6087588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5" type="title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1" name="Google Shape;161;p26"/>
          <p:cNvGrpSpPr/>
          <p:nvPr/>
        </p:nvGrpSpPr>
        <p:grpSpPr>
          <a:xfrm rot="5400000">
            <a:off x="-514424" y="901469"/>
            <a:ext cx="4163168" cy="2303961"/>
            <a:chOff x="4572000" y="2566850"/>
            <a:chExt cx="4135050" cy="2288400"/>
          </a:xfrm>
        </p:grpSpPr>
        <p:sp>
          <p:nvSpPr>
            <p:cNvPr id="162" name="Google Shape;162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" name="Google Shape;163;p26"/>
            <p:cNvCxnSpPr>
              <a:stCxn id="162" idx="2"/>
            </p:cNvCxnSpPr>
            <p:nvPr/>
          </p:nvCxnSpPr>
          <p:spPr>
            <a:xfrm rot="10800000">
              <a:off x="7204650" y="3352850"/>
              <a:ext cx="0" cy="3004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" name="Google Shape;164;p26"/>
          <p:cNvGrpSpPr/>
          <p:nvPr/>
        </p:nvGrpSpPr>
        <p:grpSpPr>
          <a:xfrm flipH="1" rot="-5400000">
            <a:off x="5269125" y="1711275"/>
            <a:ext cx="4630950" cy="2288400"/>
            <a:chOff x="4572000" y="2566850"/>
            <a:chExt cx="4630950" cy="2288400"/>
          </a:xfrm>
        </p:grpSpPr>
        <p:sp>
          <p:nvSpPr>
            <p:cNvPr id="165" name="Google Shape;165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" name="Google Shape;166;p26"/>
            <p:cNvCxnSpPr>
              <a:stCxn id="165" idx="2"/>
            </p:cNvCxnSpPr>
            <p:nvPr/>
          </p:nvCxnSpPr>
          <p:spPr>
            <a:xfrm rot="10800000">
              <a:off x="7452600" y="3104900"/>
              <a:ext cx="0" cy="350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26"/>
          <p:cNvSpPr/>
          <p:nvPr/>
        </p:nvSpPr>
        <p:spPr>
          <a:xfrm>
            <a:off x="8140200" y="6699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83750" y="44616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accent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347050" y="3120188"/>
            <a:ext cx="4449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2347125" y="1217075"/>
            <a:ext cx="4449600" cy="132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2" name="Google Shape;172;p27"/>
          <p:cNvGrpSpPr/>
          <p:nvPr/>
        </p:nvGrpSpPr>
        <p:grpSpPr>
          <a:xfrm>
            <a:off x="-41531" y="2427843"/>
            <a:ext cx="9186957" cy="1896855"/>
            <a:chOff x="4572000" y="2566850"/>
            <a:chExt cx="11358750" cy="2288400"/>
          </a:xfrm>
        </p:grpSpPr>
        <p:sp>
          <p:nvSpPr>
            <p:cNvPr id="173" name="Google Shape;173;p2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7"/>
            <p:cNvCxnSpPr>
              <a:stCxn id="173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5" name="Google Shape;175;p27"/>
          <p:cNvSpPr/>
          <p:nvPr/>
        </p:nvSpPr>
        <p:spPr>
          <a:xfrm flipH="1" rot="10799686">
            <a:off x="5141700" y="-396701"/>
            <a:ext cx="3282300" cy="3242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7"/>
          <p:cNvGrpSpPr/>
          <p:nvPr/>
        </p:nvGrpSpPr>
        <p:grpSpPr>
          <a:xfrm rot="10800000">
            <a:off x="-361" y="531584"/>
            <a:ext cx="9186957" cy="1896855"/>
            <a:chOff x="4572000" y="2566850"/>
            <a:chExt cx="11358750" cy="2288400"/>
          </a:xfrm>
        </p:grpSpPr>
        <p:sp>
          <p:nvSpPr>
            <p:cNvPr id="177" name="Google Shape;177;p2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" name="Google Shape;178;p27"/>
            <p:cNvCxnSpPr>
              <a:stCxn id="177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720000" y="2571763"/>
            <a:ext cx="3450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720000" y="1690063"/>
            <a:ext cx="3450900" cy="8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8"/>
          <p:cNvSpPr/>
          <p:nvPr/>
        </p:nvSpPr>
        <p:spPr>
          <a:xfrm>
            <a:off x="4651525" y="215175"/>
            <a:ext cx="4094100" cy="39840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403350" y="540000"/>
            <a:ext cx="4094100" cy="469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8"/>
          <p:cNvCxnSpPr/>
          <p:nvPr/>
        </p:nvCxnSpPr>
        <p:spPr>
          <a:xfrm>
            <a:off x="4500675" y="4840575"/>
            <a:ext cx="4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8"/>
          <p:cNvCxnSpPr/>
          <p:nvPr/>
        </p:nvCxnSpPr>
        <p:spPr>
          <a:xfrm rot="10800000">
            <a:off x="403350" y="-50"/>
            <a:ext cx="0" cy="48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8"/>
          <p:cNvSpPr/>
          <p:nvPr/>
        </p:nvSpPr>
        <p:spPr>
          <a:xfrm rot="5399448">
            <a:off x="-962241" y="-937563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8"/>
          <p:cNvCxnSpPr/>
          <p:nvPr/>
        </p:nvCxnSpPr>
        <p:spPr>
          <a:xfrm>
            <a:off x="-9150" y="419910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8"/>
          <p:cNvSpPr/>
          <p:nvPr/>
        </p:nvSpPr>
        <p:spPr>
          <a:xfrm rot="5399463">
            <a:off x="-558482" y="3273750"/>
            <a:ext cx="1920000" cy="1862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5210625" y="-562575"/>
            <a:ext cx="3624600" cy="585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-9150" y="4840575"/>
            <a:ext cx="920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9"/>
          <p:cNvSpPr/>
          <p:nvPr/>
        </p:nvSpPr>
        <p:spPr>
          <a:xfrm>
            <a:off x="-9175" y="-9175"/>
            <a:ext cx="4581300" cy="51528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-9150" y="311375"/>
            <a:ext cx="3463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720000" y="3281225"/>
            <a:ext cx="35631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720000" y="9791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0"/>
          <p:cNvCxnSpPr/>
          <p:nvPr/>
        </p:nvCxnSpPr>
        <p:spPr>
          <a:xfrm>
            <a:off x="-9175" y="248213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0"/>
          <p:cNvSpPr/>
          <p:nvPr/>
        </p:nvSpPr>
        <p:spPr>
          <a:xfrm flipH="1">
            <a:off x="7658564" y="3096350"/>
            <a:ext cx="4489800" cy="443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0"/>
          <p:cNvCxnSpPr/>
          <p:nvPr/>
        </p:nvCxnSpPr>
        <p:spPr>
          <a:xfrm>
            <a:off x="-9150" y="48405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/>
          <p:nvPr/>
        </p:nvSpPr>
        <p:spPr>
          <a:xfrm>
            <a:off x="-9175" y="1108800"/>
            <a:ext cx="4581300" cy="40347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0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720000" y="2916000"/>
            <a:ext cx="35631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720000" y="2210025"/>
            <a:ext cx="35631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bg>
      <p:bgPr>
        <a:solidFill>
          <a:schemeClr val="accent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4576050" y="1108800"/>
            <a:ext cx="4581300" cy="40347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1"/>
          <p:cNvCxnSpPr/>
          <p:nvPr/>
        </p:nvCxnSpPr>
        <p:spPr>
          <a:xfrm>
            <a:off x="4568300" y="4840575"/>
            <a:ext cx="4565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1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1" type="subTitle"/>
          </p:nvPr>
        </p:nvSpPr>
        <p:spPr>
          <a:xfrm>
            <a:off x="5166900" y="3153950"/>
            <a:ext cx="32571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5166900" y="2447975"/>
            <a:ext cx="32571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1" name="Google Shape;211;p31"/>
          <p:cNvCxnSpPr/>
          <p:nvPr/>
        </p:nvCxnSpPr>
        <p:spPr>
          <a:xfrm>
            <a:off x="-9175" y="248213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1"/>
          <p:cNvSpPr/>
          <p:nvPr/>
        </p:nvSpPr>
        <p:spPr>
          <a:xfrm rot="5400000">
            <a:off x="631700" y="683425"/>
            <a:ext cx="3260700" cy="4607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 rot="5400000">
            <a:off x="2156700" y="-1649750"/>
            <a:ext cx="4079400" cy="8455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10350" y="4840575"/>
            <a:ext cx="912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32"/>
          <p:cNvGrpSpPr/>
          <p:nvPr/>
        </p:nvGrpSpPr>
        <p:grpSpPr>
          <a:xfrm flipH="1" rot="5400000">
            <a:off x="1353794" y="1171473"/>
            <a:ext cx="3730530" cy="2454309"/>
            <a:chOff x="4572000" y="2566850"/>
            <a:chExt cx="3478350" cy="2288400"/>
          </a:xfrm>
        </p:grpSpPr>
        <p:sp>
          <p:nvSpPr>
            <p:cNvPr id="217" name="Google Shape;217;p32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" name="Google Shape;218;p32"/>
            <p:cNvCxnSpPr>
              <a:stCxn id="217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32"/>
          <p:cNvSpPr/>
          <p:nvPr/>
        </p:nvSpPr>
        <p:spPr>
          <a:xfrm>
            <a:off x="-718000" y="1190250"/>
            <a:ext cx="2709900" cy="267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/>
          <p:nvPr/>
        </p:nvSpPr>
        <p:spPr>
          <a:xfrm>
            <a:off x="7249100" y="21997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subTitle"/>
          </p:nvPr>
        </p:nvSpPr>
        <p:spPr>
          <a:xfrm>
            <a:off x="2943600" y="2800346"/>
            <a:ext cx="3257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2220750" y="1523250"/>
            <a:ext cx="4702800" cy="12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9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bg>
      <p:bgPr>
        <a:solidFill>
          <a:schemeClr val="accent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0000" y="2458050"/>
            <a:ext cx="46527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67450" y="540000"/>
            <a:ext cx="3809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720000" y="1914450"/>
            <a:ext cx="380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3"/>
          <p:cNvSpPr txBox="1"/>
          <p:nvPr>
            <p:ph idx="3" type="subTitle"/>
          </p:nvPr>
        </p:nvSpPr>
        <p:spPr>
          <a:xfrm>
            <a:off x="5519400" y="2458050"/>
            <a:ext cx="2917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4" type="subTitle"/>
          </p:nvPr>
        </p:nvSpPr>
        <p:spPr>
          <a:xfrm>
            <a:off x="5519400" y="1914450"/>
            <a:ext cx="29172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5" type="subTitle"/>
          </p:nvPr>
        </p:nvSpPr>
        <p:spPr>
          <a:xfrm>
            <a:off x="720000" y="1261650"/>
            <a:ext cx="3809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3"/>
          <p:cNvSpPr/>
          <p:nvPr/>
        </p:nvSpPr>
        <p:spPr>
          <a:xfrm>
            <a:off x="7330850" y="3832400"/>
            <a:ext cx="1813200" cy="1311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3"/>
          <p:cNvCxnSpPr/>
          <p:nvPr/>
        </p:nvCxnSpPr>
        <p:spPr>
          <a:xfrm>
            <a:off x="-33350" y="302200"/>
            <a:ext cx="9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3"/>
          <p:cNvSpPr/>
          <p:nvPr/>
        </p:nvSpPr>
        <p:spPr>
          <a:xfrm>
            <a:off x="6442100" y="36491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3"/>
          <p:cNvCxnSpPr/>
          <p:nvPr/>
        </p:nvCxnSpPr>
        <p:spPr>
          <a:xfrm>
            <a:off x="10350" y="4895600"/>
            <a:ext cx="73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3"/>
          <p:cNvSpPr/>
          <p:nvPr/>
        </p:nvSpPr>
        <p:spPr>
          <a:xfrm>
            <a:off x="7737500" y="4332525"/>
            <a:ext cx="283800" cy="28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"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subTitle"/>
          </p:nvPr>
        </p:nvSpPr>
        <p:spPr>
          <a:xfrm>
            <a:off x="720000" y="2458050"/>
            <a:ext cx="46527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1507650" y="540000"/>
            <a:ext cx="6128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2" type="subTitle"/>
          </p:nvPr>
        </p:nvSpPr>
        <p:spPr>
          <a:xfrm>
            <a:off x="720000" y="1914450"/>
            <a:ext cx="380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3" type="subTitle"/>
          </p:nvPr>
        </p:nvSpPr>
        <p:spPr>
          <a:xfrm>
            <a:off x="720000" y="1261650"/>
            <a:ext cx="3983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0" name="Google Shape;240;p34"/>
          <p:cNvCxnSpPr/>
          <p:nvPr/>
        </p:nvCxnSpPr>
        <p:spPr>
          <a:xfrm>
            <a:off x="10350" y="4895600"/>
            <a:ext cx="91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4"/>
          <p:cNvSpPr/>
          <p:nvPr/>
        </p:nvSpPr>
        <p:spPr>
          <a:xfrm>
            <a:off x="6610800" y="1261650"/>
            <a:ext cx="1813200" cy="4061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 rot="10800000">
            <a:off x="7436000" y="-2024450"/>
            <a:ext cx="4067400" cy="4018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5901150" y="41853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accent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913050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5"/>
          <p:cNvSpPr txBox="1"/>
          <p:nvPr>
            <p:ph idx="1" type="subTitle"/>
          </p:nvPr>
        </p:nvSpPr>
        <p:spPr>
          <a:xfrm>
            <a:off x="9130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5"/>
          <p:cNvSpPr txBox="1"/>
          <p:nvPr>
            <p:ph idx="2" type="title"/>
          </p:nvPr>
        </p:nvSpPr>
        <p:spPr>
          <a:xfrm>
            <a:off x="3523949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3523949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5"/>
          <p:cNvSpPr txBox="1"/>
          <p:nvPr>
            <p:ph idx="4" type="title"/>
          </p:nvPr>
        </p:nvSpPr>
        <p:spPr>
          <a:xfrm>
            <a:off x="6134850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5"/>
          <p:cNvSpPr txBox="1"/>
          <p:nvPr>
            <p:ph idx="5" type="subTitle"/>
          </p:nvPr>
        </p:nvSpPr>
        <p:spPr>
          <a:xfrm>
            <a:off x="61348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6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35"/>
          <p:cNvSpPr/>
          <p:nvPr/>
        </p:nvSpPr>
        <p:spPr>
          <a:xfrm>
            <a:off x="-937750" y="391852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5"/>
          <p:cNvCxnSpPr/>
          <p:nvPr/>
        </p:nvCxnSpPr>
        <p:spPr>
          <a:xfrm>
            <a:off x="-9150" y="4840575"/>
            <a:ext cx="92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bg>
      <p:bgPr>
        <a:solidFill>
          <a:schemeClr val="accent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717575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36"/>
          <p:cNvSpPr txBox="1"/>
          <p:nvPr>
            <p:ph idx="1" type="subTitle"/>
          </p:nvPr>
        </p:nvSpPr>
        <p:spPr>
          <a:xfrm>
            <a:off x="717575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idx="2" type="title"/>
          </p:nvPr>
        </p:nvSpPr>
        <p:spPr>
          <a:xfrm>
            <a:off x="3393488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36"/>
          <p:cNvSpPr txBox="1"/>
          <p:nvPr>
            <p:ph idx="3" type="subTitle"/>
          </p:nvPr>
        </p:nvSpPr>
        <p:spPr>
          <a:xfrm>
            <a:off x="3393488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4" type="title"/>
          </p:nvPr>
        </p:nvSpPr>
        <p:spPr>
          <a:xfrm>
            <a:off x="6079500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36"/>
          <p:cNvSpPr txBox="1"/>
          <p:nvPr>
            <p:ph idx="5" type="subTitle"/>
          </p:nvPr>
        </p:nvSpPr>
        <p:spPr>
          <a:xfrm>
            <a:off x="6079500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6" type="title"/>
          </p:nvPr>
        </p:nvSpPr>
        <p:spPr>
          <a:xfrm>
            <a:off x="2909450" y="540000"/>
            <a:ext cx="3325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36"/>
          <p:cNvSpPr/>
          <p:nvPr/>
        </p:nvSpPr>
        <p:spPr>
          <a:xfrm>
            <a:off x="7692025" y="4115575"/>
            <a:ext cx="1469700" cy="145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6"/>
          <p:cNvCxnSpPr>
            <a:endCxn id="262" idx="2"/>
          </p:cNvCxnSpPr>
          <p:nvPr/>
        </p:nvCxnSpPr>
        <p:spPr>
          <a:xfrm>
            <a:off x="-8975" y="4832725"/>
            <a:ext cx="9170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-9150" y="25635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/>
          <p:nvPr/>
        </p:nvSpPr>
        <p:spPr>
          <a:xfrm rot="-5400000">
            <a:off x="-17175" y="4103000"/>
            <a:ext cx="1469700" cy="145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1822387" y="1425675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1" type="subTitle"/>
          </p:nvPr>
        </p:nvSpPr>
        <p:spPr>
          <a:xfrm>
            <a:off x="1822387" y="2012200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2" type="title"/>
          </p:nvPr>
        </p:nvSpPr>
        <p:spPr>
          <a:xfrm>
            <a:off x="5164636" y="1425675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37"/>
          <p:cNvSpPr txBox="1"/>
          <p:nvPr>
            <p:ph idx="3" type="subTitle"/>
          </p:nvPr>
        </p:nvSpPr>
        <p:spPr>
          <a:xfrm>
            <a:off x="5164636" y="2012200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4" type="title"/>
          </p:nvPr>
        </p:nvSpPr>
        <p:spPr>
          <a:xfrm>
            <a:off x="1822387" y="3275000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37"/>
          <p:cNvSpPr txBox="1"/>
          <p:nvPr>
            <p:ph idx="5" type="subTitle"/>
          </p:nvPr>
        </p:nvSpPr>
        <p:spPr>
          <a:xfrm>
            <a:off x="1822387" y="3861525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6" type="title"/>
          </p:nvPr>
        </p:nvSpPr>
        <p:spPr>
          <a:xfrm>
            <a:off x="5164636" y="3275000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7"/>
          <p:cNvSpPr txBox="1"/>
          <p:nvPr>
            <p:ph idx="7" type="subTitle"/>
          </p:nvPr>
        </p:nvSpPr>
        <p:spPr>
          <a:xfrm>
            <a:off x="5164636" y="3861525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8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76" name="Google Shape;276;p37"/>
          <p:cNvCxnSpPr/>
          <p:nvPr/>
        </p:nvCxnSpPr>
        <p:spPr>
          <a:xfrm>
            <a:off x="-9150" y="4840575"/>
            <a:ext cx="922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7"/>
          <p:cNvSpPr/>
          <p:nvPr/>
        </p:nvSpPr>
        <p:spPr>
          <a:xfrm flipH="1">
            <a:off x="8315450" y="1689525"/>
            <a:ext cx="2331900" cy="2303700"/>
          </a:xfrm>
          <a:prstGeom prst="arc">
            <a:avLst>
              <a:gd fmla="val 16200000" name="adj1"/>
              <a:gd fmla="val 54222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 rot="10800000">
            <a:off x="-780300" y="-158700"/>
            <a:ext cx="1500300" cy="2241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bg>
      <p:bgPr>
        <a:solidFill>
          <a:schemeClr val="accent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/>
          <p:nvPr/>
        </p:nvSpPr>
        <p:spPr>
          <a:xfrm>
            <a:off x="652925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4573958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6534475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2613429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38"/>
          <p:cNvCxnSpPr/>
          <p:nvPr/>
        </p:nvCxnSpPr>
        <p:spPr>
          <a:xfrm>
            <a:off x="-8975" y="4832725"/>
            <a:ext cx="9170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type="title"/>
          </p:nvPr>
        </p:nvSpPr>
        <p:spPr>
          <a:xfrm>
            <a:off x="723425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8"/>
          <p:cNvSpPr txBox="1"/>
          <p:nvPr>
            <p:ph idx="1" type="subTitle"/>
          </p:nvPr>
        </p:nvSpPr>
        <p:spPr>
          <a:xfrm>
            <a:off x="723425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2" type="title"/>
          </p:nvPr>
        </p:nvSpPr>
        <p:spPr>
          <a:xfrm>
            <a:off x="4644458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4644458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8"/>
          <p:cNvSpPr txBox="1"/>
          <p:nvPr>
            <p:ph idx="4" type="title"/>
          </p:nvPr>
        </p:nvSpPr>
        <p:spPr>
          <a:xfrm>
            <a:off x="2683942" y="2830938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0" name="Google Shape;290;p38"/>
          <p:cNvSpPr txBox="1"/>
          <p:nvPr>
            <p:ph idx="5" type="subTitle"/>
          </p:nvPr>
        </p:nvSpPr>
        <p:spPr>
          <a:xfrm>
            <a:off x="2683942" y="3417463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8"/>
          <p:cNvSpPr txBox="1"/>
          <p:nvPr>
            <p:ph idx="6" type="title"/>
          </p:nvPr>
        </p:nvSpPr>
        <p:spPr>
          <a:xfrm>
            <a:off x="6604975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" name="Google Shape;292;p38"/>
          <p:cNvSpPr txBox="1"/>
          <p:nvPr>
            <p:ph idx="7" type="subTitle"/>
          </p:nvPr>
        </p:nvSpPr>
        <p:spPr>
          <a:xfrm>
            <a:off x="6604975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8"/>
          <p:cNvSpPr txBox="1"/>
          <p:nvPr>
            <p:ph idx="8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38"/>
          <p:cNvSpPr/>
          <p:nvPr/>
        </p:nvSpPr>
        <p:spPr>
          <a:xfrm>
            <a:off x="7692025" y="4115575"/>
            <a:ext cx="1469700" cy="145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8"/>
          <p:cNvCxnSpPr/>
          <p:nvPr/>
        </p:nvCxnSpPr>
        <p:spPr>
          <a:xfrm>
            <a:off x="-9150" y="25635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8"/>
          <p:cNvSpPr/>
          <p:nvPr/>
        </p:nvSpPr>
        <p:spPr>
          <a:xfrm rot="-5400000">
            <a:off x="-17175" y="4103000"/>
            <a:ext cx="1469700" cy="145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accent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72000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39"/>
          <p:cNvSpPr txBox="1"/>
          <p:nvPr>
            <p:ph idx="1" type="subTitle"/>
          </p:nvPr>
        </p:nvSpPr>
        <p:spPr>
          <a:xfrm>
            <a:off x="72000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2" type="title"/>
          </p:nvPr>
        </p:nvSpPr>
        <p:spPr>
          <a:xfrm>
            <a:off x="349365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39"/>
          <p:cNvSpPr txBox="1"/>
          <p:nvPr>
            <p:ph idx="3" type="subTitle"/>
          </p:nvPr>
        </p:nvSpPr>
        <p:spPr>
          <a:xfrm>
            <a:off x="349365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4" type="title"/>
          </p:nvPr>
        </p:nvSpPr>
        <p:spPr>
          <a:xfrm>
            <a:off x="72000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9"/>
          <p:cNvSpPr txBox="1"/>
          <p:nvPr>
            <p:ph idx="5" type="subTitle"/>
          </p:nvPr>
        </p:nvSpPr>
        <p:spPr>
          <a:xfrm>
            <a:off x="72000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6" type="title"/>
          </p:nvPr>
        </p:nvSpPr>
        <p:spPr>
          <a:xfrm>
            <a:off x="349365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39"/>
          <p:cNvSpPr txBox="1"/>
          <p:nvPr>
            <p:ph idx="7" type="subTitle"/>
          </p:nvPr>
        </p:nvSpPr>
        <p:spPr>
          <a:xfrm>
            <a:off x="349365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8" type="title"/>
          </p:nvPr>
        </p:nvSpPr>
        <p:spPr>
          <a:xfrm>
            <a:off x="626745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39"/>
          <p:cNvSpPr txBox="1"/>
          <p:nvPr>
            <p:ph idx="9" type="subTitle"/>
          </p:nvPr>
        </p:nvSpPr>
        <p:spPr>
          <a:xfrm>
            <a:off x="626745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3" type="title"/>
          </p:nvPr>
        </p:nvSpPr>
        <p:spPr>
          <a:xfrm>
            <a:off x="626745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9"/>
          <p:cNvSpPr txBox="1"/>
          <p:nvPr>
            <p:ph idx="14" type="subTitle"/>
          </p:nvPr>
        </p:nvSpPr>
        <p:spPr>
          <a:xfrm>
            <a:off x="626745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5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39"/>
          <p:cNvSpPr/>
          <p:nvPr/>
        </p:nvSpPr>
        <p:spPr>
          <a:xfrm>
            <a:off x="3856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31765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59674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 rot="-5400000">
            <a:off x="8216496" y="4227271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9"/>
          <p:cNvCxnSpPr/>
          <p:nvPr/>
        </p:nvCxnSpPr>
        <p:spPr>
          <a:xfrm>
            <a:off x="-29642" y="287625"/>
            <a:ext cx="93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-9150" y="48405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hasCustomPrompt="1" type="title"/>
          </p:nvPr>
        </p:nvSpPr>
        <p:spPr>
          <a:xfrm>
            <a:off x="2152200" y="540000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9" name="Google Shape;319;p40"/>
          <p:cNvSpPr txBox="1"/>
          <p:nvPr>
            <p:ph idx="1" type="subTitle"/>
          </p:nvPr>
        </p:nvSpPr>
        <p:spPr>
          <a:xfrm>
            <a:off x="2152200" y="1307824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0"/>
          <p:cNvSpPr txBox="1"/>
          <p:nvPr>
            <p:ph hasCustomPrompt="1" idx="2" type="title"/>
          </p:nvPr>
        </p:nvSpPr>
        <p:spPr>
          <a:xfrm>
            <a:off x="2152200" y="1969330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1" name="Google Shape;321;p40"/>
          <p:cNvSpPr txBox="1"/>
          <p:nvPr>
            <p:ph idx="3" type="subTitle"/>
          </p:nvPr>
        </p:nvSpPr>
        <p:spPr>
          <a:xfrm>
            <a:off x="2152200" y="2737155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hasCustomPrompt="1" idx="4" type="title"/>
          </p:nvPr>
        </p:nvSpPr>
        <p:spPr>
          <a:xfrm>
            <a:off x="2152200" y="3398673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40"/>
          <p:cNvSpPr txBox="1"/>
          <p:nvPr>
            <p:ph idx="5" type="subTitle"/>
          </p:nvPr>
        </p:nvSpPr>
        <p:spPr>
          <a:xfrm>
            <a:off x="2152200" y="4166497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0"/>
          <p:cNvSpPr/>
          <p:nvPr/>
        </p:nvSpPr>
        <p:spPr>
          <a:xfrm rot="5400000">
            <a:off x="3457800" y="-3072450"/>
            <a:ext cx="1420200" cy="8448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 flipH="1" rot="-5400000">
            <a:off x="4244700" y="-1630950"/>
            <a:ext cx="1420200" cy="8405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 rot="5400000">
            <a:off x="3457800" y="-232050"/>
            <a:ext cx="1420200" cy="8448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0"/>
          <p:cNvCxnSpPr/>
          <p:nvPr/>
        </p:nvCxnSpPr>
        <p:spPr>
          <a:xfrm rot="10800000">
            <a:off x="8758675" y="3295175"/>
            <a:ext cx="0" cy="1839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0"/>
          <p:cNvSpPr/>
          <p:nvPr/>
        </p:nvSpPr>
        <p:spPr>
          <a:xfrm>
            <a:off x="5889175" y="1861650"/>
            <a:ext cx="2869500" cy="283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40"/>
          <p:cNvCxnSpPr>
            <a:endCxn id="330" idx="0"/>
          </p:cNvCxnSpPr>
          <p:nvPr/>
        </p:nvCxnSpPr>
        <p:spPr>
          <a:xfrm rot="10800000">
            <a:off x="408125" y="-16900"/>
            <a:ext cx="0" cy="3285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0"/>
          <p:cNvSpPr/>
          <p:nvPr/>
        </p:nvSpPr>
        <p:spPr>
          <a:xfrm>
            <a:off x="-1042675" y="3281850"/>
            <a:ext cx="2869500" cy="283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-1487425" y="-16900"/>
            <a:ext cx="3791100" cy="3744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accent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1"/>
          <p:cNvGrpSpPr/>
          <p:nvPr/>
        </p:nvGrpSpPr>
        <p:grpSpPr>
          <a:xfrm rot="10800000">
            <a:off x="-58393" y="278409"/>
            <a:ext cx="9220108" cy="1863902"/>
            <a:chOff x="4572000" y="2566850"/>
            <a:chExt cx="11453550" cy="2288400"/>
          </a:xfrm>
        </p:grpSpPr>
        <p:sp>
          <p:nvSpPr>
            <p:cNvPr id="334" name="Google Shape;334;p41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" name="Google Shape;335;p41"/>
            <p:cNvCxnSpPr>
              <a:stCxn id="334" idx="2"/>
            </p:cNvCxnSpPr>
            <p:nvPr/>
          </p:nvCxnSpPr>
          <p:spPr>
            <a:xfrm>
              <a:off x="5702250" y="4855250"/>
              <a:ext cx="1032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6" name="Google Shape;336;p41"/>
          <p:cNvSpPr txBox="1"/>
          <p:nvPr>
            <p:ph type="title"/>
          </p:nvPr>
        </p:nvSpPr>
        <p:spPr>
          <a:xfrm>
            <a:off x="1969550" y="540000"/>
            <a:ext cx="520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41"/>
          <p:cNvSpPr/>
          <p:nvPr/>
        </p:nvSpPr>
        <p:spPr>
          <a:xfrm>
            <a:off x="-1820844" y="3721775"/>
            <a:ext cx="3119100" cy="3081300"/>
          </a:xfrm>
          <a:prstGeom prst="arc">
            <a:avLst>
              <a:gd fmla="val 162001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bg>
      <p:bgPr>
        <a:solidFill>
          <a:schemeClr val="accent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42"/>
          <p:cNvCxnSpPr/>
          <p:nvPr/>
        </p:nvCxnSpPr>
        <p:spPr>
          <a:xfrm>
            <a:off x="-37350" y="28005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2"/>
          <p:cNvCxnSpPr/>
          <p:nvPr/>
        </p:nvCxnSpPr>
        <p:spPr>
          <a:xfrm>
            <a:off x="-37350" y="490080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2"/>
          <p:cNvCxnSpPr/>
          <p:nvPr/>
        </p:nvCxnSpPr>
        <p:spPr>
          <a:xfrm rot="10800000">
            <a:off x="317313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2"/>
          <p:cNvCxnSpPr/>
          <p:nvPr/>
        </p:nvCxnSpPr>
        <p:spPr>
          <a:xfrm rot="10800000">
            <a:off x="8802688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2"/>
          <p:cNvSpPr/>
          <p:nvPr/>
        </p:nvSpPr>
        <p:spPr>
          <a:xfrm rot="5399339">
            <a:off x="-831151" y="-493937"/>
            <a:ext cx="1560600" cy="154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 txBox="1"/>
          <p:nvPr>
            <p:ph type="title"/>
          </p:nvPr>
        </p:nvSpPr>
        <p:spPr>
          <a:xfrm>
            <a:off x="2359175" y="540000"/>
            <a:ext cx="4425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42"/>
          <p:cNvSpPr/>
          <p:nvPr/>
        </p:nvSpPr>
        <p:spPr>
          <a:xfrm rot="10799531">
            <a:off x="8187850" y="-808768"/>
            <a:ext cx="2198100" cy="2171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">
    <p:bg>
      <p:bgPr>
        <a:solidFill>
          <a:schemeClr val="accent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43"/>
          <p:cNvCxnSpPr/>
          <p:nvPr/>
        </p:nvCxnSpPr>
        <p:spPr>
          <a:xfrm rot="10800000">
            <a:off x="329275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3"/>
          <p:cNvCxnSpPr/>
          <p:nvPr/>
        </p:nvCxnSpPr>
        <p:spPr>
          <a:xfrm rot="10800000">
            <a:off x="8814650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3"/>
          <p:cNvSpPr/>
          <p:nvPr/>
        </p:nvSpPr>
        <p:spPr>
          <a:xfrm rot="10800000">
            <a:off x="8182276" y="-1016401"/>
            <a:ext cx="1965600" cy="1941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 rot="5400000">
            <a:off x="-1026449" y="-1005299"/>
            <a:ext cx="1943100" cy="1919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1871825" y="540000"/>
            <a:ext cx="540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>
            <a:off x="1726050" y="-96300"/>
            <a:ext cx="5608800" cy="53811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>
            <p:ph type="ctrTitle"/>
          </p:nvPr>
        </p:nvSpPr>
        <p:spPr>
          <a:xfrm>
            <a:off x="2147950" y="540000"/>
            <a:ext cx="4848000" cy="9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5" name="Google Shape;355;p44"/>
          <p:cNvSpPr txBox="1"/>
          <p:nvPr>
            <p:ph idx="1" type="subTitle"/>
          </p:nvPr>
        </p:nvSpPr>
        <p:spPr>
          <a:xfrm>
            <a:off x="2148050" y="1521900"/>
            <a:ext cx="4848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6" name="Google Shape;356;p44"/>
          <p:cNvSpPr txBox="1"/>
          <p:nvPr>
            <p:ph idx="2" type="subTitle"/>
          </p:nvPr>
        </p:nvSpPr>
        <p:spPr>
          <a:xfrm>
            <a:off x="2148050" y="2088275"/>
            <a:ext cx="4848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44"/>
          <p:cNvSpPr txBox="1"/>
          <p:nvPr/>
        </p:nvSpPr>
        <p:spPr>
          <a:xfrm>
            <a:off x="2148050" y="3783900"/>
            <a:ext cx="4848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infographics &amp; images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8" name="Google Shape;358;p44"/>
          <p:cNvCxnSpPr/>
          <p:nvPr/>
        </p:nvCxnSpPr>
        <p:spPr>
          <a:xfrm>
            <a:off x="10350" y="302200"/>
            <a:ext cx="912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44"/>
          <p:cNvSpPr/>
          <p:nvPr/>
        </p:nvSpPr>
        <p:spPr>
          <a:xfrm>
            <a:off x="-19250" y="3726250"/>
            <a:ext cx="9182400" cy="1420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44"/>
          <p:cNvGrpSpPr/>
          <p:nvPr/>
        </p:nvGrpSpPr>
        <p:grpSpPr>
          <a:xfrm flipH="1" rot="5400000">
            <a:off x="197415" y="522636"/>
            <a:ext cx="3055383" cy="2010131"/>
            <a:chOff x="4572000" y="2566850"/>
            <a:chExt cx="3478350" cy="2288400"/>
          </a:xfrm>
        </p:grpSpPr>
        <p:sp>
          <p:nvSpPr>
            <p:cNvPr id="361" name="Google Shape;361;p44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44"/>
            <p:cNvCxnSpPr>
              <a:stCxn id="361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3" name="Google Shape;363;p44"/>
          <p:cNvSpPr/>
          <p:nvPr/>
        </p:nvSpPr>
        <p:spPr>
          <a:xfrm>
            <a:off x="-479925" y="5400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4"/>
          <p:cNvCxnSpPr/>
          <p:nvPr/>
        </p:nvCxnSpPr>
        <p:spPr>
          <a:xfrm>
            <a:off x="-10900" y="4843575"/>
            <a:ext cx="9159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44"/>
          <p:cNvGrpSpPr/>
          <p:nvPr/>
        </p:nvGrpSpPr>
        <p:grpSpPr>
          <a:xfrm flipH="1" rot="-5400000">
            <a:off x="5583076" y="885356"/>
            <a:ext cx="3424045" cy="2257735"/>
            <a:chOff x="4572000" y="2566850"/>
            <a:chExt cx="3470550" cy="2288400"/>
          </a:xfrm>
        </p:grpSpPr>
        <p:sp>
          <p:nvSpPr>
            <p:cNvPr id="366" name="Google Shape;366;p44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19369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Google Shape;367;p44"/>
            <p:cNvCxnSpPr>
              <a:stCxn id="366" idx="2"/>
            </p:cNvCxnSpPr>
            <p:nvPr/>
          </p:nvCxnSpPr>
          <p:spPr>
            <a:xfrm rot="10800000">
              <a:off x="6872400" y="3685100"/>
              <a:ext cx="0" cy="234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44"/>
          <p:cNvSpPr/>
          <p:nvPr/>
        </p:nvSpPr>
        <p:spPr>
          <a:xfrm>
            <a:off x="6625625" y="41303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288150" y="41303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6986075" y="11983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589550" y="2242125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8282100" y="1676700"/>
            <a:ext cx="283800" cy="283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/>
          <p:nvPr/>
        </p:nvSpPr>
        <p:spPr>
          <a:xfrm flipH="1" rot="-5400000">
            <a:off x="2550900" y="-1283800"/>
            <a:ext cx="4059900" cy="7711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5"/>
          <p:cNvSpPr/>
          <p:nvPr/>
        </p:nvSpPr>
        <p:spPr>
          <a:xfrm flipH="1">
            <a:off x="725125" y="564300"/>
            <a:ext cx="3943200" cy="463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45"/>
          <p:cNvGrpSpPr/>
          <p:nvPr/>
        </p:nvGrpSpPr>
        <p:grpSpPr>
          <a:xfrm rot="-5400000">
            <a:off x="3985226" y="638123"/>
            <a:ext cx="3730530" cy="2454309"/>
            <a:chOff x="4572000" y="2566850"/>
            <a:chExt cx="3478350" cy="2288400"/>
          </a:xfrm>
        </p:grpSpPr>
        <p:sp>
          <p:nvSpPr>
            <p:cNvPr id="377" name="Google Shape;377;p45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" name="Google Shape;378;p45"/>
            <p:cNvCxnSpPr>
              <a:stCxn id="377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9" name="Google Shape;379;p45"/>
          <p:cNvSpPr/>
          <p:nvPr/>
        </p:nvSpPr>
        <p:spPr>
          <a:xfrm flipH="1">
            <a:off x="7077650" y="541850"/>
            <a:ext cx="2709900" cy="267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/>
          <p:nvPr/>
        </p:nvSpPr>
        <p:spPr>
          <a:xfrm flipH="1" rot="5400000">
            <a:off x="1050" y="5487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/>
          <p:nvPr/>
        </p:nvSpPr>
        <p:spPr>
          <a:xfrm>
            <a:off x="8094750" y="3123563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5"/>
          <p:cNvSpPr/>
          <p:nvPr/>
        </p:nvSpPr>
        <p:spPr>
          <a:xfrm>
            <a:off x="1032868" y="564300"/>
            <a:ext cx="296400" cy="29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bg>
      <p:bgPr>
        <a:solidFill>
          <a:schemeClr val="accent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/>
          <p:nvPr/>
        </p:nvSpPr>
        <p:spPr>
          <a:xfrm flipH="1">
            <a:off x="3519000" y="564300"/>
            <a:ext cx="2106000" cy="463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46"/>
          <p:cNvGrpSpPr/>
          <p:nvPr/>
        </p:nvGrpSpPr>
        <p:grpSpPr>
          <a:xfrm>
            <a:off x="5625062" y="1613904"/>
            <a:ext cx="3519047" cy="2315174"/>
            <a:chOff x="4572000" y="2566850"/>
            <a:chExt cx="3478350" cy="2288400"/>
          </a:xfrm>
        </p:grpSpPr>
        <p:sp>
          <p:nvSpPr>
            <p:cNvPr id="386" name="Google Shape;386;p4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" name="Google Shape;387;p46"/>
            <p:cNvCxnSpPr>
              <a:stCxn id="386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8" name="Google Shape;388;p46"/>
          <p:cNvSpPr/>
          <p:nvPr/>
        </p:nvSpPr>
        <p:spPr>
          <a:xfrm flipH="1" rot="5400000">
            <a:off x="6092186" y="3944551"/>
            <a:ext cx="2556300" cy="252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/>
          <p:nvPr/>
        </p:nvSpPr>
        <p:spPr>
          <a:xfrm flipH="1" rot="5400000">
            <a:off x="4195850" y="21723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/>
          <p:nvPr/>
        </p:nvSpPr>
        <p:spPr>
          <a:xfrm flipH="1">
            <a:off x="720000" y="564300"/>
            <a:ext cx="2106000" cy="4685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/>
          <p:nvPr/>
        </p:nvSpPr>
        <p:spPr>
          <a:xfrm>
            <a:off x="572850" y="4448100"/>
            <a:ext cx="294300" cy="31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46"/>
          <p:cNvCxnSpPr/>
          <p:nvPr/>
        </p:nvCxnSpPr>
        <p:spPr>
          <a:xfrm>
            <a:off x="9525" y="4603500"/>
            <a:ext cx="350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6"/>
          <p:cNvCxnSpPr>
            <a:stCxn id="384" idx="3"/>
          </p:cNvCxnSpPr>
          <p:nvPr/>
        </p:nvCxnSpPr>
        <p:spPr>
          <a:xfrm>
            <a:off x="4572000" y="564300"/>
            <a:ext cx="4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46"/>
          <p:cNvSpPr/>
          <p:nvPr/>
        </p:nvSpPr>
        <p:spPr>
          <a:xfrm>
            <a:off x="7810499" y="257550"/>
            <a:ext cx="613500" cy="61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 flipH="1">
            <a:off x="704850" y="564300"/>
            <a:ext cx="7734300" cy="2617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47"/>
          <p:cNvGrpSpPr/>
          <p:nvPr/>
        </p:nvGrpSpPr>
        <p:grpSpPr>
          <a:xfrm>
            <a:off x="4883014" y="1782251"/>
            <a:ext cx="4260979" cy="2803061"/>
            <a:chOff x="4572000" y="2566850"/>
            <a:chExt cx="3478350" cy="2288400"/>
          </a:xfrm>
        </p:grpSpPr>
        <p:sp>
          <p:nvSpPr>
            <p:cNvPr id="398" name="Google Shape;398;p4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47"/>
            <p:cNvCxnSpPr>
              <a:stCxn id="398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0" name="Google Shape;400;p47"/>
          <p:cNvSpPr/>
          <p:nvPr/>
        </p:nvSpPr>
        <p:spPr>
          <a:xfrm flipH="1" rot="5400000">
            <a:off x="6338975" y="286348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/>
          <p:nvPr/>
        </p:nvSpPr>
        <p:spPr>
          <a:xfrm>
            <a:off x="413249" y="2854775"/>
            <a:ext cx="613500" cy="61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4424850" y="4448075"/>
            <a:ext cx="294300" cy="31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47"/>
          <p:cNvCxnSpPr/>
          <p:nvPr/>
        </p:nvCxnSpPr>
        <p:spPr>
          <a:xfrm>
            <a:off x="9600" y="4603500"/>
            <a:ext cx="4562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7"/>
          <p:cNvSpPr/>
          <p:nvPr/>
        </p:nvSpPr>
        <p:spPr>
          <a:xfrm flipH="1">
            <a:off x="705000" y="3571875"/>
            <a:ext cx="2343000" cy="16638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enor Sans"/>
              <a:buNone/>
              <a:defRPr sz="33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jp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29.jpg"/><Relationship Id="rId5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8"/>
          <p:cNvPicPr preferRelativeResize="0"/>
          <p:nvPr/>
        </p:nvPicPr>
        <p:blipFill rotWithShape="1">
          <a:blip r:embed="rId3">
            <a:alphaModFix/>
          </a:blip>
          <a:srcRect b="0" l="31134" r="24584" t="0"/>
          <a:stretch/>
        </p:blipFill>
        <p:spPr>
          <a:xfrm>
            <a:off x="-769050" y="1016700"/>
            <a:ext cx="2741700" cy="4126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48"/>
          <p:cNvSpPr txBox="1"/>
          <p:nvPr>
            <p:ph type="ctrTitle"/>
          </p:nvPr>
        </p:nvSpPr>
        <p:spPr>
          <a:xfrm>
            <a:off x="2560500" y="1449225"/>
            <a:ext cx="4980300" cy="23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CAREER VILLAGE</a:t>
            </a:r>
            <a:endParaRPr sz="25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DSBA - 6211 Project Presentation </a:t>
            </a:r>
            <a:r>
              <a:rPr lang="en" sz="24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  <a:endParaRPr sz="24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11" name="Google Shape;411;p48"/>
          <p:cNvSpPr txBox="1"/>
          <p:nvPr>
            <p:ph idx="1" type="subTitle"/>
          </p:nvPr>
        </p:nvSpPr>
        <p:spPr>
          <a:xfrm>
            <a:off x="2560500" y="3544325"/>
            <a:ext cx="4558800" cy="133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Carson Groulx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Naomi Thammadi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Saurabh Vijay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Shina Dhingra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Will Patten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412" name="Google Shape;412;p48"/>
          <p:cNvCxnSpPr>
            <a:endCxn id="409" idx="2"/>
          </p:cNvCxnSpPr>
          <p:nvPr/>
        </p:nvCxnSpPr>
        <p:spPr>
          <a:xfrm>
            <a:off x="-1580850" y="3080100"/>
            <a:ext cx="811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8"/>
          <p:cNvSpPr/>
          <p:nvPr/>
        </p:nvSpPr>
        <p:spPr>
          <a:xfrm>
            <a:off x="1017000" y="904000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8"/>
          <p:cNvSpPr/>
          <p:nvPr/>
        </p:nvSpPr>
        <p:spPr>
          <a:xfrm>
            <a:off x="7995623" y="4364250"/>
            <a:ext cx="279900" cy="27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48"/>
          <p:cNvCxnSpPr>
            <a:stCxn id="409" idx="3"/>
          </p:cNvCxnSpPr>
          <p:nvPr/>
        </p:nvCxnSpPr>
        <p:spPr>
          <a:xfrm rot="10800000">
            <a:off x="601800" y="-18300"/>
            <a:ext cx="0" cy="103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8"/>
          <p:cNvCxnSpPr>
            <a:stCxn id="409" idx="1"/>
          </p:cNvCxnSpPr>
          <p:nvPr/>
        </p:nvCxnSpPr>
        <p:spPr>
          <a:xfrm>
            <a:off x="601800" y="5143500"/>
            <a:ext cx="0" cy="576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TIME DYNAMICS OF ACTIVITY LEVELS</a:t>
            </a:r>
            <a:endParaRPr sz="2800"/>
          </a:p>
        </p:txBody>
      </p:sp>
      <p:sp>
        <p:nvSpPr>
          <p:cNvPr id="514" name="Google Shape;514;p57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7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7"/>
          <p:cNvSpPr txBox="1"/>
          <p:nvPr/>
        </p:nvSpPr>
        <p:spPr>
          <a:xfrm>
            <a:off x="1061000" y="4451375"/>
            <a:ext cx="2890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SERIES OF QUESTION FREQUENCIES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17" name="Google Shape;517;p57"/>
          <p:cNvSpPr txBox="1"/>
          <p:nvPr/>
        </p:nvSpPr>
        <p:spPr>
          <a:xfrm>
            <a:off x="4866725" y="4451375"/>
            <a:ext cx="3667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SERIES OF ANSWER FREQUENCIES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18" name="Google Shape;5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950" y="1392951"/>
            <a:ext cx="3806901" cy="28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0" y="1392950"/>
            <a:ext cx="3957274" cy="28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/>
          <p:nvPr>
            <p:ph type="title"/>
          </p:nvPr>
        </p:nvSpPr>
        <p:spPr>
          <a:xfrm>
            <a:off x="204900" y="6408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LAG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8"/>
          <p:cNvSpPr/>
          <p:nvPr/>
        </p:nvSpPr>
        <p:spPr>
          <a:xfrm>
            <a:off x="8369325" y="4137600"/>
            <a:ext cx="465900" cy="4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8"/>
          <p:cNvSpPr/>
          <p:nvPr/>
        </p:nvSpPr>
        <p:spPr>
          <a:xfrm rot="10800000">
            <a:off x="4576050" y="-610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58"/>
          <p:cNvCxnSpPr/>
          <p:nvPr/>
        </p:nvCxnSpPr>
        <p:spPr>
          <a:xfrm>
            <a:off x="3445225" y="311375"/>
            <a:ext cx="57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58"/>
          <p:cNvSpPr txBox="1"/>
          <p:nvPr/>
        </p:nvSpPr>
        <p:spPr>
          <a:xfrm>
            <a:off x="204900" y="2194200"/>
            <a:ext cx="36723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rPr>
              <a:t>PROFESSIONALS IN THE </a:t>
            </a:r>
            <a:r>
              <a:rPr lang="en" sz="20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rPr>
              <a:t>ACADEMIC AND TECH ADVISING INDUSTRIES HAVE RELATIVELY FASTER RESPONSE TIMES</a:t>
            </a:r>
            <a:endParaRPr sz="2000">
              <a:solidFill>
                <a:schemeClr val="accent3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00" y="1144425"/>
            <a:ext cx="5170539" cy="37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528975" y="555375"/>
            <a:ext cx="8146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ACTIVITY LEVELS ON QUESTIONS &amp; COMMENTS</a:t>
            </a:r>
            <a:endParaRPr sz="2400"/>
          </a:p>
        </p:txBody>
      </p:sp>
      <p:sp>
        <p:nvSpPr>
          <p:cNvPr id="535" name="Google Shape;535;p59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9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9"/>
          <p:cNvSpPr txBox="1"/>
          <p:nvPr/>
        </p:nvSpPr>
        <p:spPr>
          <a:xfrm>
            <a:off x="528975" y="4451375"/>
            <a:ext cx="387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FRAME FOR QUESTIONS POSTED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38" name="Google Shape;538;p59"/>
          <p:cNvSpPr txBox="1"/>
          <p:nvPr/>
        </p:nvSpPr>
        <p:spPr>
          <a:xfrm>
            <a:off x="4866725" y="4451375"/>
            <a:ext cx="387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FRAME FOR COMMENTS POSTED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39" name="Google Shape;5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75" y="2044450"/>
            <a:ext cx="4337748" cy="222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25" y="1155000"/>
            <a:ext cx="4018449" cy="293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 txBox="1"/>
          <p:nvPr/>
        </p:nvSpPr>
        <p:spPr>
          <a:xfrm>
            <a:off x="1826275" y="14534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QUESTIONS ARE POSTED AFTER 2PM</a:t>
            </a:r>
            <a:endParaRPr sz="13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42" name="Google Shape;542;p59"/>
          <p:cNvSpPr txBox="1"/>
          <p:nvPr/>
        </p:nvSpPr>
        <p:spPr>
          <a:xfrm>
            <a:off x="6568900" y="2096525"/>
            <a:ext cx="2328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COMMENTS ARE POSTED AFTER 4PM</a:t>
            </a:r>
            <a:endParaRPr sz="13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>
            <p:ph type="title"/>
          </p:nvPr>
        </p:nvSpPr>
        <p:spPr>
          <a:xfrm>
            <a:off x="407550" y="563050"/>
            <a:ext cx="802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DYNAMICS OF QUESTIONS &amp; ANSWERS</a:t>
            </a:r>
            <a:endParaRPr sz="2400"/>
          </a:p>
        </p:txBody>
      </p:sp>
      <p:sp>
        <p:nvSpPr>
          <p:cNvPr id="548" name="Google Shape;548;p60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0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0" name="Google Shape;5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375" y="1274438"/>
            <a:ext cx="3444625" cy="3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4450"/>
            <a:ext cx="3444625" cy="34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1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57" name="Google Shape;557;p61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Modeling Techniques were used to explore trends and perform Predictive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used: R and Python</a:t>
            </a:r>
            <a:endParaRPr/>
          </a:p>
        </p:txBody>
      </p:sp>
      <p:sp>
        <p:nvSpPr>
          <p:cNvPr id="558" name="Google Shape;558;p61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1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1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/>
          <p:nvPr/>
        </p:nvSpPr>
        <p:spPr>
          <a:xfrm>
            <a:off x="719975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2"/>
          <p:cNvSpPr/>
          <p:nvPr/>
        </p:nvSpPr>
        <p:spPr>
          <a:xfrm>
            <a:off x="2702908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2"/>
          <p:cNvSpPr/>
          <p:nvPr/>
        </p:nvSpPr>
        <p:spPr>
          <a:xfrm>
            <a:off x="4685842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6668775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2"/>
          <p:cNvSpPr txBox="1"/>
          <p:nvPr/>
        </p:nvSpPr>
        <p:spPr>
          <a:xfrm>
            <a:off x="7200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CLUSTERING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7200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K-Means clustering for tags and professionals’ industry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1" name="Google Shape;571;p62"/>
          <p:cNvSpPr txBox="1"/>
          <p:nvPr/>
        </p:nvSpPr>
        <p:spPr>
          <a:xfrm>
            <a:off x="27065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TEXT ANALYSIS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2" name="Google Shape;572;p62"/>
          <p:cNvSpPr txBox="1"/>
          <p:nvPr/>
        </p:nvSpPr>
        <p:spPr>
          <a:xfrm>
            <a:off x="27065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Sentiment Analysis &amp; Topic Modeling (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LDA)</a:t>
            </a: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 of questions and answers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3" name="Google Shape;573;p62"/>
          <p:cNvSpPr txBox="1"/>
          <p:nvPr/>
        </p:nvSpPr>
        <p:spPr>
          <a:xfrm>
            <a:off x="46930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REGRESSION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4" name="Google Shape;574;p62"/>
          <p:cNvSpPr txBox="1"/>
          <p:nvPr/>
        </p:nvSpPr>
        <p:spPr>
          <a:xfrm>
            <a:off x="66795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DECISION TREES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5" name="Google Shape;575;p62"/>
          <p:cNvSpPr txBox="1"/>
          <p:nvPr/>
        </p:nvSpPr>
        <p:spPr>
          <a:xfrm>
            <a:off x="66795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Decision Regression Trees to predict question &amp; answer scores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6" name="Google Shape;576;p62"/>
          <p:cNvSpPr txBox="1"/>
          <p:nvPr/>
        </p:nvSpPr>
        <p:spPr>
          <a:xfrm>
            <a:off x="46930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Logistic &amp; Linear Regression on time-to-response and 24 Hour reply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77" name="Google Shape;577;p62"/>
          <p:cNvCxnSpPr/>
          <p:nvPr/>
        </p:nvCxnSpPr>
        <p:spPr>
          <a:xfrm>
            <a:off x="317375" y="3028125"/>
            <a:ext cx="85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62"/>
          <p:cNvSpPr/>
          <p:nvPr/>
        </p:nvSpPr>
        <p:spPr>
          <a:xfrm>
            <a:off x="1154525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2"/>
          <p:cNvSpPr/>
          <p:nvPr/>
        </p:nvSpPr>
        <p:spPr>
          <a:xfrm>
            <a:off x="3137450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2"/>
          <p:cNvSpPr/>
          <p:nvPr/>
        </p:nvSpPr>
        <p:spPr>
          <a:xfrm>
            <a:off x="5120388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2"/>
          <p:cNvSpPr/>
          <p:nvPr/>
        </p:nvSpPr>
        <p:spPr>
          <a:xfrm>
            <a:off x="7103350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2"/>
          <p:cNvSpPr/>
          <p:nvPr/>
        </p:nvSpPr>
        <p:spPr>
          <a:xfrm>
            <a:off x="1450350" y="2886225"/>
            <a:ext cx="283800" cy="28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2"/>
          <p:cNvSpPr/>
          <p:nvPr/>
        </p:nvSpPr>
        <p:spPr>
          <a:xfrm>
            <a:off x="3436850" y="2886225"/>
            <a:ext cx="283800" cy="28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2"/>
          <p:cNvSpPr/>
          <p:nvPr/>
        </p:nvSpPr>
        <p:spPr>
          <a:xfrm>
            <a:off x="5423350" y="2886225"/>
            <a:ext cx="283800" cy="28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2"/>
          <p:cNvSpPr/>
          <p:nvPr/>
        </p:nvSpPr>
        <p:spPr>
          <a:xfrm>
            <a:off x="7409850" y="2886225"/>
            <a:ext cx="283800" cy="28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2"/>
          <p:cNvSpPr txBox="1"/>
          <p:nvPr>
            <p:ph type="title"/>
          </p:nvPr>
        </p:nvSpPr>
        <p:spPr>
          <a:xfrm>
            <a:off x="1871825" y="540000"/>
            <a:ext cx="540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87" name="Google Shape;587;p62"/>
          <p:cNvSpPr/>
          <p:nvPr/>
        </p:nvSpPr>
        <p:spPr>
          <a:xfrm>
            <a:off x="1333325" y="2003529"/>
            <a:ext cx="517861" cy="484804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62"/>
          <p:cNvGrpSpPr/>
          <p:nvPr/>
        </p:nvGrpSpPr>
        <p:grpSpPr>
          <a:xfrm>
            <a:off x="3313483" y="2003569"/>
            <a:ext cx="521186" cy="484799"/>
            <a:chOff x="2780301" y="1521896"/>
            <a:chExt cx="333133" cy="321037"/>
          </a:xfrm>
        </p:grpSpPr>
        <p:sp>
          <p:nvSpPr>
            <p:cNvPr id="589" name="Google Shape;589;p62"/>
            <p:cNvSpPr/>
            <p:nvPr/>
          </p:nvSpPr>
          <p:spPr>
            <a:xfrm>
              <a:off x="3009573" y="1542745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62"/>
            <p:cNvSpPr/>
            <p:nvPr/>
          </p:nvSpPr>
          <p:spPr>
            <a:xfrm>
              <a:off x="2967876" y="154274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62"/>
            <p:cNvSpPr/>
            <p:nvPr/>
          </p:nvSpPr>
          <p:spPr>
            <a:xfrm>
              <a:off x="3061870" y="1563594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2"/>
            <p:cNvSpPr/>
            <p:nvPr/>
          </p:nvSpPr>
          <p:spPr>
            <a:xfrm>
              <a:off x="2967876" y="1563594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2"/>
            <p:cNvSpPr/>
            <p:nvPr/>
          </p:nvSpPr>
          <p:spPr>
            <a:xfrm>
              <a:off x="2936809" y="1521896"/>
              <a:ext cx="176625" cy="96286"/>
            </a:xfrm>
            <a:custGeom>
              <a:rect b="b" l="l" r="r" t="t"/>
              <a:pathLst>
                <a:path extrusionOk="0" h="3025" w="5549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2"/>
            <p:cNvSpPr/>
            <p:nvPr/>
          </p:nvSpPr>
          <p:spPr>
            <a:xfrm>
              <a:off x="2811367" y="1767115"/>
              <a:ext cx="72413" cy="9485"/>
            </a:xfrm>
            <a:custGeom>
              <a:rect b="b" l="l" r="r" t="t"/>
              <a:pathLst>
                <a:path extrusionOk="0" h="298" w="227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2"/>
            <p:cNvSpPr/>
            <p:nvPr/>
          </p:nvSpPr>
          <p:spPr>
            <a:xfrm>
              <a:off x="2894730" y="1767115"/>
              <a:ext cx="20117" cy="9485"/>
            </a:xfrm>
            <a:custGeom>
              <a:rect b="b" l="l" r="r" t="t"/>
              <a:pathLst>
                <a:path extrusionOk="0" h="298" w="632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2"/>
            <p:cNvSpPr/>
            <p:nvPr/>
          </p:nvSpPr>
          <p:spPr>
            <a:xfrm>
              <a:off x="2811367" y="1787932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2"/>
            <p:cNvSpPr/>
            <p:nvPr/>
          </p:nvSpPr>
          <p:spPr>
            <a:xfrm>
              <a:off x="2842815" y="1787932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2"/>
            <p:cNvSpPr/>
            <p:nvPr/>
          </p:nvSpPr>
          <p:spPr>
            <a:xfrm>
              <a:off x="2780301" y="1746266"/>
              <a:ext cx="166375" cy="96668"/>
            </a:xfrm>
            <a:custGeom>
              <a:rect b="b" l="l" r="r" t="t"/>
              <a:pathLst>
                <a:path extrusionOk="0" h="3037" w="5227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2"/>
            <p:cNvSpPr/>
            <p:nvPr/>
          </p:nvSpPr>
          <p:spPr>
            <a:xfrm>
              <a:off x="3020172" y="1720102"/>
              <a:ext cx="61432" cy="9517"/>
            </a:xfrm>
            <a:custGeom>
              <a:rect b="b" l="l" r="r" t="t"/>
              <a:pathLst>
                <a:path extrusionOk="0" h="299" w="193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2"/>
            <p:cNvSpPr/>
            <p:nvPr/>
          </p:nvSpPr>
          <p:spPr>
            <a:xfrm>
              <a:off x="2988724" y="1720102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2"/>
            <p:cNvSpPr/>
            <p:nvPr/>
          </p:nvSpPr>
          <p:spPr>
            <a:xfrm>
              <a:off x="2957658" y="1699253"/>
              <a:ext cx="155776" cy="75087"/>
            </a:xfrm>
            <a:custGeom>
              <a:rect b="b" l="l" r="r" t="t"/>
              <a:pathLst>
                <a:path extrusionOk="0" h="2359" w="4894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2"/>
            <p:cNvSpPr/>
            <p:nvPr/>
          </p:nvSpPr>
          <p:spPr>
            <a:xfrm>
              <a:off x="2811367" y="1626108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2895112" y="1626108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2811367" y="1667805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2895112" y="166780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2811367" y="1646957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2842815" y="1646957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2780301" y="1605291"/>
              <a:ext cx="176625" cy="117516"/>
            </a:xfrm>
            <a:custGeom>
              <a:rect b="b" l="l" r="r" t="t"/>
              <a:pathLst>
                <a:path extrusionOk="0" h="3692" w="5549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9" name="Google Shape;609;p62"/>
          <p:cNvGrpSpPr/>
          <p:nvPr/>
        </p:nvGrpSpPr>
        <p:grpSpPr>
          <a:xfrm>
            <a:off x="5299164" y="2003582"/>
            <a:ext cx="517853" cy="484792"/>
            <a:chOff x="5211031" y="1969108"/>
            <a:chExt cx="226661" cy="363467"/>
          </a:xfrm>
        </p:grpSpPr>
        <p:sp>
          <p:nvSpPr>
            <p:cNvPr id="610" name="Google Shape;610;p62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" name="Google Shape;612;p62"/>
          <p:cNvGrpSpPr/>
          <p:nvPr/>
        </p:nvGrpSpPr>
        <p:grpSpPr>
          <a:xfrm>
            <a:off x="7272174" y="2003620"/>
            <a:ext cx="521198" cy="484813"/>
            <a:chOff x="3712952" y="1970604"/>
            <a:chExt cx="354363" cy="354395"/>
          </a:xfrm>
        </p:grpSpPr>
        <p:sp>
          <p:nvSpPr>
            <p:cNvPr id="613" name="Google Shape;613;p62"/>
            <p:cNvSpPr/>
            <p:nvPr/>
          </p:nvSpPr>
          <p:spPr>
            <a:xfrm>
              <a:off x="3868314" y="2281360"/>
              <a:ext cx="43639" cy="43639"/>
            </a:xfrm>
            <a:custGeom>
              <a:rect b="b" l="l" r="r" t="t"/>
              <a:pathLst>
                <a:path extrusionOk="0" h="1371" w="1371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3940346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2"/>
            <p:cNvSpPr/>
            <p:nvPr/>
          </p:nvSpPr>
          <p:spPr>
            <a:xfrm>
              <a:off x="3784952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2"/>
            <p:cNvSpPr/>
            <p:nvPr/>
          </p:nvSpPr>
          <p:spPr>
            <a:xfrm>
              <a:off x="3712952" y="2281360"/>
              <a:ext cx="44371" cy="43639"/>
            </a:xfrm>
            <a:custGeom>
              <a:rect b="b" l="l" r="r" t="t"/>
              <a:pathLst>
                <a:path extrusionOk="0" h="1371" w="1394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4023708" y="2281360"/>
              <a:ext cx="43607" cy="43639"/>
            </a:xfrm>
            <a:custGeom>
              <a:rect b="b" l="l" r="r" t="t"/>
              <a:pathLst>
                <a:path extrusionOk="0" h="1371" w="137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3852049" y="1970604"/>
              <a:ext cx="76583" cy="76965"/>
            </a:xfrm>
            <a:custGeom>
              <a:rect b="b" l="l" r="r" t="t"/>
              <a:pathLst>
                <a:path extrusionOk="0" h="2418" w="2406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3746310" y="2187016"/>
              <a:ext cx="132667" cy="88710"/>
            </a:xfrm>
            <a:custGeom>
              <a:rect b="b" l="l" r="r" t="t"/>
              <a:pathLst>
                <a:path extrusionOk="0" h="2787" w="4168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2"/>
            <p:cNvSpPr/>
            <p:nvPr/>
          </p:nvSpPr>
          <p:spPr>
            <a:xfrm>
              <a:off x="3831583" y="2059664"/>
              <a:ext cx="117485" cy="54748"/>
            </a:xfrm>
            <a:custGeom>
              <a:rect b="b" l="l" r="r" t="t"/>
              <a:pathLst>
                <a:path extrusionOk="0" h="1720" w="3691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2"/>
            <p:cNvSpPr/>
            <p:nvPr/>
          </p:nvSpPr>
          <p:spPr>
            <a:xfrm>
              <a:off x="3901672" y="2187016"/>
              <a:ext cx="132285" cy="88997"/>
            </a:xfrm>
            <a:custGeom>
              <a:rect b="b" l="l" r="r" t="t"/>
              <a:pathLst>
                <a:path extrusionOk="0" h="2796" w="4156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3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PROFESSIONAL INDUSTRY CLUSTER ANALYSIS</a:t>
            </a:r>
            <a:endParaRPr sz="3000"/>
          </a:p>
        </p:txBody>
      </p:sp>
      <p:sp>
        <p:nvSpPr>
          <p:cNvPr id="627" name="Google Shape;627;p63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13" y="1268050"/>
            <a:ext cx="3142999" cy="347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63"/>
          <p:cNvCxnSpPr/>
          <p:nvPr/>
        </p:nvCxnSpPr>
        <p:spPr>
          <a:xfrm>
            <a:off x="5023888" y="2594825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0" name="Google Shape;6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887" y="1312375"/>
            <a:ext cx="1463600" cy="35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4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TAGS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 ANALYSIS</a:t>
            </a:r>
            <a:endParaRPr sz="3000"/>
          </a:p>
        </p:txBody>
      </p:sp>
      <p:sp>
        <p:nvSpPr>
          <p:cNvPr id="636" name="Google Shape;636;p64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7" name="Google Shape;637;p64"/>
          <p:cNvCxnSpPr/>
          <p:nvPr/>
        </p:nvCxnSpPr>
        <p:spPr>
          <a:xfrm>
            <a:off x="4972513" y="2802350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8" name="Google Shape;6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64" y="1519900"/>
            <a:ext cx="3040274" cy="33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875" y="1383900"/>
            <a:ext cx="1353750" cy="34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5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SENTIMENT ANALYSIS </a:t>
            </a:r>
            <a:endParaRPr sz="3000"/>
          </a:p>
        </p:txBody>
      </p:sp>
      <p:sp>
        <p:nvSpPr>
          <p:cNvPr id="645" name="Google Shape;645;p65"/>
          <p:cNvSpPr/>
          <p:nvPr/>
        </p:nvSpPr>
        <p:spPr>
          <a:xfrm>
            <a:off x="181700" y="41747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3" y="938475"/>
            <a:ext cx="2514950" cy="2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775" y="938450"/>
            <a:ext cx="3266575" cy="3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825" y="938463"/>
            <a:ext cx="2514950" cy="25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5"/>
          <p:cNvSpPr txBox="1"/>
          <p:nvPr/>
        </p:nvSpPr>
        <p:spPr>
          <a:xfrm>
            <a:off x="469875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NO STRONG CORRELATION BETWEEN QUESTION TEXT AND TAGS SIMILARITY INDEX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50" name="Google Shape;650;p65"/>
          <p:cNvSpPr txBox="1"/>
          <p:nvPr/>
        </p:nvSpPr>
        <p:spPr>
          <a:xfrm>
            <a:off x="6330350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SOME MODERATELY POSITIVE QUESTIONS TEND TO BE SCORED HIGHER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6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SENTIMENT ANALYSIS </a:t>
            </a:r>
            <a:endParaRPr sz="3000"/>
          </a:p>
        </p:txBody>
      </p:sp>
      <p:sp>
        <p:nvSpPr>
          <p:cNvPr id="656" name="Google Shape;656;p66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0" y="938475"/>
            <a:ext cx="2514950" cy="25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6"/>
          <p:cNvSpPr txBox="1"/>
          <p:nvPr/>
        </p:nvSpPr>
        <p:spPr>
          <a:xfrm>
            <a:off x="469875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NO STRONG CORRELATION BETWEEN ANSWER BODY AND TAGS SIMILARITY INDEX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659" name="Google Shape;6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25" y="938475"/>
            <a:ext cx="3252937" cy="325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225" y="938475"/>
            <a:ext cx="2465550" cy="2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6"/>
          <p:cNvSpPr txBox="1"/>
          <p:nvPr/>
        </p:nvSpPr>
        <p:spPr>
          <a:xfrm>
            <a:off x="6330350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SOME MODERATELY POSITIVE ANSWERS TEND TO BE SCORED HIGHER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9"/>
          <p:cNvPicPr preferRelativeResize="0"/>
          <p:nvPr/>
        </p:nvPicPr>
        <p:blipFill rotWithShape="1">
          <a:blip r:embed="rId3">
            <a:alphaModFix/>
          </a:blip>
          <a:srcRect b="0" l="29025" r="29025" t="0"/>
          <a:stretch/>
        </p:blipFill>
        <p:spPr>
          <a:xfrm>
            <a:off x="-9150" y="1497900"/>
            <a:ext cx="1866900" cy="3337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49"/>
          <p:cNvSpPr txBox="1"/>
          <p:nvPr>
            <p:ph type="title"/>
          </p:nvPr>
        </p:nvSpPr>
        <p:spPr>
          <a:xfrm>
            <a:off x="1724025" y="540000"/>
            <a:ext cx="5695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2843775" y="1638300"/>
            <a:ext cx="3456300" cy="29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Community where Professionals help Students by answering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and Professionals are spread across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tag questions and Professionals subscribed to the tags get notified via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Questions and Answers are scored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7797350" y="4291200"/>
            <a:ext cx="312000" cy="31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230025" y="1497900"/>
            <a:ext cx="312000" cy="31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7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TOPIC MODELING</a:t>
            </a:r>
            <a:endParaRPr sz="3000"/>
          </a:p>
        </p:txBody>
      </p:sp>
      <p:pic>
        <p:nvPicPr>
          <p:cNvPr id="667" name="Google Shape;66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675" y="1006700"/>
            <a:ext cx="2718029" cy="3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0" y="1415725"/>
            <a:ext cx="5267901" cy="3143278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7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67"/>
          <p:cNvSpPr txBox="1"/>
          <p:nvPr/>
        </p:nvSpPr>
        <p:spPr>
          <a:xfrm>
            <a:off x="3859550" y="3590275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15 TOPICS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8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TOPIC MODELING</a:t>
            </a:r>
            <a:endParaRPr sz="3000"/>
          </a:p>
        </p:txBody>
      </p:sp>
      <p:sp>
        <p:nvSpPr>
          <p:cNvPr id="676" name="Google Shape;676;p68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1029775"/>
            <a:ext cx="4284317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375" y="1029773"/>
            <a:ext cx="4473225" cy="25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68"/>
          <p:cNvSpPr txBox="1"/>
          <p:nvPr/>
        </p:nvSpPr>
        <p:spPr>
          <a:xfrm>
            <a:off x="661575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</a:t>
            </a: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PIC 4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COURSE OF STUDY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80" name="Google Shape;680;p68"/>
          <p:cNvSpPr txBox="1"/>
          <p:nvPr/>
        </p:nvSpPr>
        <p:spPr>
          <a:xfrm>
            <a:off x="5092688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5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SCHOLARSHIPS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69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TOPIC MODELING</a:t>
            </a:r>
            <a:endParaRPr sz="3000"/>
          </a:p>
        </p:txBody>
      </p:sp>
      <p:sp>
        <p:nvSpPr>
          <p:cNvPr id="686" name="Google Shape;686;p69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850" y="1029775"/>
            <a:ext cx="2539751" cy="362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00" y="1255638"/>
            <a:ext cx="5521950" cy="3172969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9"/>
          <p:cNvSpPr txBox="1"/>
          <p:nvPr/>
        </p:nvSpPr>
        <p:spPr>
          <a:xfrm>
            <a:off x="4236275" y="350890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15 TOPICS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0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TOPIC MODELING</a:t>
            </a:r>
            <a:endParaRPr sz="3000"/>
          </a:p>
        </p:txBody>
      </p:sp>
      <p:sp>
        <p:nvSpPr>
          <p:cNvPr id="695" name="Google Shape;695;p70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70"/>
          <p:cNvSpPr txBox="1"/>
          <p:nvPr/>
        </p:nvSpPr>
        <p:spPr>
          <a:xfrm>
            <a:off x="661575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5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SUMMER INTERNSHIPS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97" name="Google Shape;697;p70"/>
          <p:cNvSpPr txBox="1"/>
          <p:nvPr/>
        </p:nvSpPr>
        <p:spPr>
          <a:xfrm>
            <a:off x="5092688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6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SOFTWARE SKILLS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698" name="Google Shape;69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1029775"/>
            <a:ext cx="4389020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50" y="1029775"/>
            <a:ext cx="4389026" cy="254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1"/>
          <p:cNvSpPr txBox="1"/>
          <p:nvPr>
            <p:ph type="title"/>
          </p:nvPr>
        </p:nvSpPr>
        <p:spPr>
          <a:xfrm>
            <a:off x="625100" y="230650"/>
            <a:ext cx="77784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OF </a:t>
            </a:r>
            <a:r>
              <a:rPr lang="en" sz="3000"/>
              <a:t>QUESTIONS ANSWERED IN 24 HOURS</a:t>
            </a:r>
            <a:endParaRPr sz="3000"/>
          </a:p>
        </p:txBody>
      </p:sp>
      <p:sp>
        <p:nvSpPr>
          <p:cNvPr id="705" name="Google Shape;705;p71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00" y="1235950"/>
            <a:ext cx="3060350" cy="3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1"/>
          <p:cNvPicPr preferRelativeResize="0"/>
          <p:nvPr/>
        </p:nvPicPr>
        <p:blipFill rotWithShape="1">
          <a:blip r:embed="rId4">
            <a:alphaModFix/>
          </a:blip>
          <a:srcRect b="56638" l="5114" r="0" t="25307"/>
          <a:stretch/>
        </p:blipFill>
        <p:spPr>
          <a:xfrm>
            <a:off x="3844950" y="1235950"/>
            <a:ext cx="2403900" cy="6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1"/>
          <p:cNvSpPr txBox="1"/>
          <p:nvPr/>
        </p:nvSpPr>
        <p:spPr>
          <a:xfrm>
            <a:off x="6255950" y="1235950"/>
            <a:ext cx="264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Dependent variable: binary variable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1= question was answered within 24 hours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0= un</a:t>
            </a:r>
            <a:r>
              <a:rPr lang="en"/>
              <a:t>answered</a:t>
            </a:r>
            <a:r>
              <a:rPr lang="en"/>
              <a:t> or answered after 24 hours</a:t>
            </a:r>
            <a:endParaRPr/>
          </a:p>
        </p:txBody>
      </p:sp>
      <p:sp>
        <p:nvSpPr>
          <p:cNvPr id="709" name="Google Shape;709;p71"/>
          <p:cNvSpPr txBox="1"/>
          <p:nvPr/>
        </p:nvSpPr>
        <p:spPr>
          <a:xfrm>
            <a:off x="3844950" y="1945200"/>
            <a:ext cx="2487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*Omitted baseline industry is professional career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topics most likely to be answered within 24 hours: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Business, technology, career counselling,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topics least likely to be answered within 24 hours: Professional, scientist, nursing and medicine, teaching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2"/>
          <p:cNvSpPr txBox="1"/>
          <p:nvPr>
            <p:ph type="title"/>
          </p:nvPr>
        </p:nvSpPr>
        <p:spPr>
          <a:xfrm>
            <a:off x="439275" y="230650"/>
            <a:ext cx="84828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LINEAR</a:t>
            </a:r>
            <a:r>
              <a:rPr lang="en" sz="2500"/>
              <a:t> REGRESSION OF QUESTIONS ANSWERED AFTER EMAIL NOTIFICATION IS SENT</a:t>
            </a:r>
            <a:endParaRPr sz="2500"/>
          </a:p>
        </p:txBody>
      </p:sp>
      <p:sp>
        <p:nvSpPr>
          <p:cNvPr id="715" name="Google Shape;715;p72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72"/>
          <p:cNvSpPr txBox="1"/>
          <p:nvPr/>
        </p:nvSpPr>
        <p:spPr>
          <a:xfrm>
            <a:off x="1858200" y="2264250"/>
            <a:ext cx="5427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717" name="Google Shape;7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5" y="1192260"/>
            <a:ext cx="5427600" cy="349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2"/>
          <p:cNvSpPr txBox="1"/>
          <p:nvPr/>
        </p:nvSpPr>
        <p:spPr>
          <a:xfrm>
            <a:off x="6287825" y="1186500"/>
            <a:ext cx="2679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Predicting what factors contribute to most questions being answered -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Even though, Question Score and Difference of time between email notification sent and first question answered contribute very less, the metrics are statistically significant when predicting dependent variable, Total_Answers.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 txBox="1"/>
          <p:nvPr>
            <p:ph type="title"/>
          </p:nvPr>
        </p:nvSpPr>
        <p:spPr>
          <a:xfrm>
            <a:off x="625100" y="230650"/>
            <a:ext cx="77784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TREES FOR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&amp; ANSWER SCORE</a:t>
            </a:r>
            <a:endParaRPr sz="3000"/>
          </a:p>
        </p:txBody>
      </p:sp>
      <p:sp>
        <p:nvSpPr>
          <p:cNvPr id="724" name="Google Shape;724;p73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73"/>
          <p:cNvPicPr preferRelativeResize="0"/>
          <p:nvPr/>
        </p:nvPicPr>
        <p:blipFill rotWithShape="1">
          <a:blip r:embed="rId3">
            <a:alphaModFix/>
          </a:blip>
          <a:srcRect b="14346" l="0" r="0" t="0"/>
          <a:stretch/>
        </p:blipFill>
        <p:spPr>
          <a:xfrm>
            <a:off x="4966650" y="1366650"/>
            <a:ext cx="2874450" cy="24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3"/>
          <p:cNvPicPr preferRelativeResize="0"/>
          <p:nvPr/>
        </p:nvPicPr>
        <p:blipFill rotWithShape="1">
          <a:blip r:embed="rId4">
            <a:alphaModFix/>
          </a:blip>
          <a:srcRect b="14346" l="0" r="0" t="0"/>
          <a:stretch/>
        </p:blipFill>
        <p:spPr>
          <a:xfrm>
            <a:off x="1469450" y="1366650"/>
            <a:ext cx="2874450" cy="24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3"/>
          <p:cNvSpPr txBox="1"/>
          <p:nvPr/>
        </p:nvSpPr>
        <p:spPr>
          <a:xfrm>
            <a:off x="1686725" y="15067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FOR QUESTION SCORE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RMSE: 4.687537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8" name="Google Shape;728;p73"/>
          <p:cNvSpPr txBox="1"/>
          <p:nvPr/>
        </p:nvSpPr>
        <p:spPr>
          <a:xfrm>
            <a:off x="5183925" y="15067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FOR ANSWER SCORE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RMSE: 0.852259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29" name="Google Shape;729;p73"/>
          <p:cNvSpPr txBox="1"/>
          <p:nvPr/>
        </p:nvSpPr>
        <p:spPr>
          <a:xfrm>
            <a:off x="1242125" y="3874650"/>
            <a:ext cx="3329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METRICS USED: TOTAL ANSWERS, QUESTION SIMILARITY INDEX WITH TAGS, COUNT OF TAGS, SENTIMENT CATEGORY, TAG CATEGORY, DOMINANT TOPIC</a:t>
            </a:r>
            <a:endParaRPr sz="12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4739325" y="3874650"/>
            <a:ext cx="3329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METRICS USED: TOTAL COMMENTS, ANSWER SIMILARITY INDEX WITH TAGS, </a:t>
            </a:r>
            <a:r>
              <a:rPr lang="en" sz="1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COUNT OF TAGS, </a:t>
            </a: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SENTIMENT CATEGORY, PROFESSIONAL INDUSTRY CATEGORY, DOMINANT TOPIC</a:t>
            </a:r>
            <a:endParaRPr sz="12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4"/>
          <p:cNvSpPr txBox="1"/>
          <p:nvPr>
            <p:ph type="title"/>
          </p:nvPr>
        </p:nvSpPr>
        <p:spPr>
          <a:xfrm>
            <a:off x="2395950" y="89787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36" name="Google Shape;736;p74"/>
          <p:cNvSpPr txBox="1"/>
          <p:nvPr>
            <p:ph idx="1" type="subTitle"/>
          </p:nvPr>
        </p:nvSpPr>
        <p:spPr>
          <a:xfrm>
            <a:off x="2391925" y="1887100"/>
            <a:ext cx="4434600" cy="30279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Scoring on questions and answers is </a:t>
            </a:r>
            <a:r>
              <a:rPr lang="en"/>
              <a:t>dependent</a:t>
            </a:r>
            <a:r>
              <a:rPr lang="en"/>
              <a:t> on the activity level.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Professionals who joined recently are more likely to post to answers.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Business, technology, and engineering questions are answered fastest, while science, nursing and medicine, and teaching response times and answer rates should be improved.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Questions are sent in emails after they go a certain period of time </a:t>
            </a:r>
            <a:r>
              <a:rPr lang="en"/>
              <a:t>unanswered.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The number of answers received is dependent on the question score and the time taken to respond after an email is sent.</a:t>
            </a:r>
            <a:endParaRPr/>
          </a:p>
        </p:txBody>
      </p:sp>
      <p:sp>
        <p:nvSpPr>
          <p:cNvPr id="737" name="Google Shape;737;p74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4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4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75"/>
          <p:cNvSpPr txBox="1"/>
          <p:nvPr>
            <p:ph type="title"/>
          </p:nvPr>
        </p:nvSpPr>
        <p:spPr>
          <a:xfrm>
            <a:off x="2395950" y="89787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745" name="Google Shape;745;p75"/>
          <p:cNvSpPr txBox="1"/>
          <p:nvPr>
            <p:ph idx="1" type="subTitle"/>
          </p:nvPr>
        </p:nvSpPr>
        <p:spPr>
          <a:xfrm>
            <a:off x="2391925" y="1887100"/>
            <a:ext cx="4434600" cy="30279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Promote the platform to other industry professionals and encourage them to subscribe to immediate notifications to have faster time-to-response for those fields.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Promote the platform in locations like India and Egypt that have a high student base to get faster response times.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Optimize the platform and have more professionals available during the high activity time.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Improve social media presence to increase the student and professional user base.</a:t>
            </a:r>
            <a:endParaRPr/>
          </a:p>
        </p:txBody>
      </p:sp>
      <p:sp>
        <p:nvSpPr>
          <p:cNvPr id="746" name="Google Shape;746;p75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5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5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6"/>
          <p:cNvSpPr/>
          <p:nvPr/>
        </p:nvSpPr>
        <p:spPr>
          <a:xfrm>
            <a:off x="-213450" y="16979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6"/>
          <p:cNvSpPr txBox="1"/>
          <p:nvPr>
            <p:ph type="title"/>
          </p:nvPr>
        </p:nvSpPr>
        <p:spPr>
          <a:xfrm>
            <a:off x="1824750" y="1650600"/>
            <a:ext cx="5494500" cy="1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THANK YOU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55" name="Google Shape;755;p76"/>
          <p:cNvSpPr/>
          <p:nvPr/>
        </p:nvSpPr>
        <p:spPr>
          <a:xfrm>
            <a:off x="7319225" y="498100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6" name="Google Shape;756;p76"/>
          <p:cNvCxnSpPr/>
          <p:nvPr/>
        </p:nvCxnSpPr>
        <p:spPr>
          <a:xfrm>
            <a:off x="-9175" y="2691747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7" name="Google Shape;757;p76"/>
          <p:cNvSpPr/>
          <p:nvPr/>
        </p:nvSpPr>
        <p:spPr>
          <a:xfrm>
            <a:off x="1076998" y="1737750"/>
            <a:ext cx="279900" cy="279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862" y="2829300"/>
            <a:ext cx="1378800" cy="123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59" name="Google Shape;75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349" y="3352104"/>
            <a:ext cx="1378800" cy="123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60" name="Google Shape;760;p76"/>
          <p:cNvSpPr txBox="1"/>
          <p:nvPr/>
        </p:nvSpPr>
        <p:spPr>
          <a:xfrm>
            <a:off x="4295763" y="3166200"/>
            <a:ext cx="81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</a:rPr>
              <a:t>&amp;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720000" y="9791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31" name="Google Shape;431;p50"/>
          <p:cNvSpPr/>
          <p:nvPr/>
        </p:nvSpPr>
        <p:spPr>
          <a:xfrm>
            <a:off x="8369325" y="4137600"/>
            <a:ext cx="465900" cy="4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"/>
          <p:cNvSpPr/>
          <p:nvPr/>
        </p:nvSpPr>
        <p:spPr>
          <a:xfrm rot="10800000">
            <a:off x="4576050" y="-610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3" name="Google Shape;433;p50"/>
          <p:cNvCxnSpPr/>
          <p:nvPr/>
        </p:nvCxnSpPr>
        <p:spPr>
          <a:xfrm>
            <a:off x="3445225" y="311375"/>
            <a:ext cx="57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114" y="97200"/>
            <a:ext cx="5493600" cy="4970100"/>
          </a:xfrm>
          <a:prstGeom prst="roundRect">
            <a:avLst>
              <a:gd fmla="val 3331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/>
          <p:nvPr/>
        </p:nvSpPr>
        <p:spPr>
          <a:xfrm>
            <a:off x="801000" y="1529300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/>
          <p:nvPr/>
        </p:nvSpPr>
        <p:spPr>
          <a:xfrm>
            <a:off x="4968500" y="1529300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"/>
          <p:cNvSpPr/>
          <p:nvPr/>
        </p:nvSpPr>
        <p:spPr>
          <a:xfrm>
            <a:off x="4968500" y="3115275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1"/>
          <p:cNvSpPr/>
          <p:nvPr/>
        </p:nvSpPr>
        <p:spPr>
          <a:xfrm>
            <a:off x="801000" y="3115275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</p:txBody>
      </p:sp>
      <p:sp>
        <p:nvSpPr>
          <p:cNvPr id="444" name="Google Shape;444;p51"/>
          <p:cNvSpPr txBox="1"/>
          <p:nvPr>
            <p:ph idx="2" type="title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5" name="Google Shape;445;p51"/>
          <p:cNvSpPr txBox="1"/>
          <p:nvPr>
            <p:ph idx="1" type="subTitle"/>
          </p:nvPr>
        </p:nvSpPr>
        <p:spPr>
          <a:xfrm>
            <a:off x="1924713" y="20396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tags on questions &amp; professionals and summed their counts</a:t>
            </a:r>
            <a:endParaRPr/>
          </a:p>
        </p:txBody>
      </p:sp>
      <p:sp>
        <p:nvSpPr>
          <p:cNvPr id="446" name="Google Shape;446;p51"/>
          <p:cNvSpPr txBox="1"/>
          <p:nvPr>
            <p:ph idx="3" type="title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</a:t>
            </a:r>
            <a:endParaRPr/>
          </a:p>
        </p:txBody>
      </p:sp>
      <p:sp>
        <p:nvSpPr>
          <p:cNvPr id="447" name="Google Shape;447;p51"/>
          <p:cNvSpPr txBox="1"/>
          <p:nvPr>
            <p:ph idx="4" type="title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8" name="Google Shape;448;p51"/>
          <p:cNvSpPr txBox="1"/>
          <p:nvPr>
            <p:ph idx="5" type="subTitle"/>
          </p:nvPr>
        </p:nvSpPr>
        <p:spPr>
          <a:xfrm>
            <a:off x="6087588" y="20396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scores for questions and answers</a:t>
            </a:r>
            <a:endParaRPr/>
          </a:p>
        </p:txBody>
      </p:sp>
      <p:sp>
        <p:nvSpPr>
          <p:cNvPr id="449" name="Google Shape;449;p51"/>
          <p:cNvSpPr txBox="1"/>
          <p:nvPr>
            <p:ph idx="6" type="title"/>
          </p:nvPr>
        </p:nvSpPr>
        <p:spPr>
          <a:xfrm>
            <a:off x="1924713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PROFESSIONALS</a:t>
            </a:r>
            <a:endParaRPr sz="1900"/>
          </a:p>
        </p:txBody>
      </p:sp>
      <p:sp>
        <p:nvSpPr>
          <p:cNvPr id="450" name="Google Shape;450;p51"/>
          <p:cNvSpPr txBox="1"/>
          <p:nvPr>
            <p:ph idx="7" type="title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1" name="Google Shape;451;p51"/>
          <p:cNvSpPr txBox="1"/>
          <p:nvPr>
            <p:ph idx="8" type="subTitle"/>
          </p:nvPr>
        </p:nvSpPr>
        <p:spPr>
          <a:xfrm>
            <a:off x="1924713" y="35882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of Industry and extracting Company from headline</a:t>
            </a:r>
            <a:endParaRPr/>
          </a:p>
        </p:txBody>
      </p:sp>
      <p:sp>
        <p:nvSpPr>
          <p:cNvPr id="452" name="Google Shape;452;p51"/>
          <p:cNvSpPr txBox="1"/>
          <p:nvPr>
            <p:ph idx="9" type="title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EMAILS</a:t>
            </a:r>
            <a:endParaRPr/>
          </a:p>
        </p:txBody>
      </p:sp>
      <p:sp>
        <p:nvSpPr>
          <p:cNvPr id="453" name="Google Shape;453;p51"/>
          <p:cNvSpPr txBox="1"/>
          <p:nvPr>
            <p:ph idx="13" type="title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4" name="Google Shape;454;p51"/>
          <p:cNvSpPr txBox="1"/>
          <p:nvPr>
            <p:ph idx="14" type="subTitle"/>
          </p:nvPr>
        </p:nvSpPr>
        <p:spPr>
          <a:xfrm>
            <a:off x="6087588" y="35882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counts on immediate, daily and weekly bases </a:t>
            </a:r>
            <a:endParaRPr/>
          </a:p>
        </p:txBody>
      </p:sp>
      <p:sp>
        <p:nvSpPr>
          <p:cNvPr id="455" name="Google Shape;455;p51"/>
          <p:cNvSpPr txBox="1"/>
          <p:nvPr>
            <p:ph idx="15" type="title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61" name="Google Shape;461;p52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462" name="Google Shape;462;p52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2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2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PROFESSIONALS DYNAMICS</a:t>
            </a:r>
            <a:endParaRPr/>
          </a:p>
        </p:txBody>
      </p:sp>
      <p:sp>
        <p:nvSpPr>
          <p:cNvPr id="470" name="Google Shape;470;p53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3"/>
          <p:cNvPicPr preferRelativeResize="0"/>
          <p:nvPr/>
        </p:nvPicPr>
        <p:blipFill rotWithShape="1">
          <a:blip r:embed="rId3">
            <a:alphaModFix/>
          </a:blip>
          <a:srcRect b="0" l="0" r="0" t="5829"/>
          <a:stretch/>
        </p:blipFill>
        <p:spPr>
          <a:xfrm>
            <a:off x="490850" y="1472775"/>
            <a:ext cx="4241252" cy="320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25" y="1180650"/>
            <a:ext cx="3543102" cy="184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225" y="3106350"/>
            <a:ext cx="3543100" cy="20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298500" y="4052250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LOCATION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76" name="Google Shape;476;p53"/>
          <p:cNvSpPr txBox="1"/>
          <p:nvPr/>
        </p:nvSpPr>
        <p:spPr>
          <a:xfrm>
            <a:off x="6184350" y="209652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INDUSTRY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77" name="Google Shape;477;p53"/>
          <p:cNvSpPr txBox="1"/>
          <p:nvPr/>
        </p:nvSpPr>
        <p:spPr>
          <a:xfrm>
            <a:off x="6184350" y="435552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COMPANY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PROFESSIONALS DYNAMICS</a:t>
            </a:r>
            <a:endParaRPr/>
          </a:p>
        </p:txBody>
      </p:sp>
      <p:sp>
        <p:nvSpPr>
          <p:cNvPr id="483" name="Google Shape;483;p54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4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0" y="1316050"/>
            <a:ext cx="5587502" cy="28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4"/>
          <p:cNvSpPr txBox="1"/>
          <p:nvPr/>
        </p:nvSpPr>
        <p:spPr>
          <a:xfrm>
            <a:off x="445925" y="4277550"/>
            <a:ext cx="8142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JOB POSITION WORD CLOUD OF PROFESSIONALS WHO ANSWERED MORE THAN 10 TIMES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5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r>
              <a:rPr lang="en"/>
              <a:t> DYNAMICS</a:t>
            </a: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55"/>
          <p:cNvPicPr preferRelativeResize="0"/>
          <p:nvPr/>
        </p:nvPicPr>
        <p:blipFill rotWithShape="1">
          <a:blip r:embed="rId3">
            <a:alphaModFix/>
          </a:blip>
          <a:srcRect b="0" l="0" r="0" t="7080"/>
          <a:stretch/>
        </p:blipFill>
        <p:spPr>
          <a:xfrm>
            <a:off x="141000" y="1118550"/>
            <a:ext cx="4343965" cy="291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5"/>
          <p:cNvSpPr txBox="1"/>
          <p:nvPr/>
        </p:nvSpPr>
        <p:spPr>
          <a:xfrm>
            <a:off x="2120625" y="358687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LOCATION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496" name="Google Shape;49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65327"/>
            <a:ext cx="4501228" cy="2729748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5"/>
          <p:cNvSpPr txBox="1"/>
          <p:nvPr/>
        </p:nvSpPr>
        <p:spPr>
          <a:xfrm>
            <a:off x="6632325" y="4381825"/>
            <a:ext cx="2363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ACTIVITY LEVEL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r>
              <a:rPr lang="en"/>
              <a:t> DYNAMICS</a:t>
            </a:r>
            <a:endParaRPr/>
          </a:p>
        </p:txBody>
      </p:sp>
      <p:sp>
        <p:nvSpPr>
          <p:cNvPr id="503" name="Google Shape;503;p56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6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5" y="1125750"/>
            <a:ext cx="5287086" cy="18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6"/>
          <p:cNvSpPr txBox="1"/>
          <p:nvPr/>
        </p:nvSpPr>
        <p:spPr>
          <a:xfrm>
            <a:off x="2378425" y="1799750"/>
            <a:ext cx="29523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POPULAR: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College, Career, Medicine, Engineering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07" name="Google Shape;5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792" y="3049875"/>
            <a:ext cx="4819133" cy="20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6"/>
          <p:cNvSpPr txBox="1"/>
          <p:nvPr/>
        </p:nvSpPr>
        <p:spPr>
          <a:xfrm>
            <a:off x="5188275" y="3728825"/>
            <a:ext cx="3498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SUBSCRIBED: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Telecommunications, College, Computer Software, Information Technology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ly Solicited Project Proposal by Slidesgo">
  <a:themeElements>
    <a:clrScheme name="Simple Light">
      <a:dk1>
        <a:srgbClr val="333A56"/>
      </a:dk1>
      <a:lt1>
        <a:srgbClr val="FFFFFF"/>
      </a:lt1>
      <a:dk2>
        <a:srgbClr val="52658F"/>
      </a:dk2>
      <a:lt2>
        <a:srgbClr val="8AA0CF"/>
      </a:lt2>
      <a:accent1>
        <a:srgbClr val="C5D5F8"/>
      </a:accent1>
      <a:accent2>
        <a:srgbClr val="E8E8E8"/>
      </a:accent2>
      <a:accent3>
        <a:srgbClr val="F7F5E6"/>
      </a:accent3>
      <a:accent4>
        <a:srgbClr val="FFFFFF"/>
      </a:accent4>
      <a:accent5>
        <a:srgbClr val="FFFFFF"/>
      </a:accent5>
      <a:accent6>
        <a:srgbClr val="FDFD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